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65" r:id="rId3"/>
    <p:sldId id="266" r:id="rId4"/>
    <p:sldId id="260" r:id="rId5"/>
    <p:sldId id="261" r:id="rId6"/>
    <p:sldId id="262" r:id="rId7"/>
    <p:sldId id="263" r:id="rId8"/>
    <p:sldId id="264" r:id="rId9"/>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8C32F"/>
    <a:srgbClr val="CB4240"/>
    <a:srgbClr val="C32A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89"/>
    <p:restoredTop sz="99612" autoAdjust="0"/>
  </p:normalViewPr>
  <p:slideViewPr>
    <p:cSldViewPr snapToGrid="0" snapToObjects="1">
      <p:cViewPr>
        <p:scale>
          <a:sx n="149" d="100"/>
          <a:sy n="149" d="100"/>
        </p:scale>
        <p:origin x="2320" y="1064"/>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0902963516327898E-2"/>
          <c:y val="0.105"/>
          <c:w val="0.93251011019805896"/>
          <c:h val="0.73376732283464596"/>
        </c:manualLayout>
      </c:layout>
      <c:barChart>
        <c:barDir val="col"/>
        <c:grouping val="stacked"/>
        <c:varyColors val="0"/>
        <c:ser>
          <c:idx val="0"/>
          <c:order val="0"/>
          <c:tx>
            <c:strRef>
              <c:f>Sheet1!$B$6</c:f>
              <c:strCache>
                <c:ptCount val="1"/>
                <c:pt idx="0">
                  <c:v>  </c:v>
                </c:pt>
              </c:strCache>
            </c:strRef>
          </c:tx>
          <c:spPr>
            <a:effectLst/>
          </c:spPr>
          <c:invertIfNegative val="0"/>
          <c:dPt>
            <c:idx val="0"/>
            <c:invertIfNegative val="0"/>
            <c:bubble3D val="0"/>
            <c:spPr>
              <a:solidFill>
                <a:srgbClr val="C32A2A"/>
              </a:solidFill>
              <a:ln>
                <a:noFill/>
              </a:ln>
              <a:effectLst/>
            </c:spPr>
            <c:extLst>
              <c:ext xmlns:c16="http://schemas.microsoft.com/office/drawing/2014/chart" uri="{C3380CC4-5D6E-409C-BE32-E72D297353CC}">
                <c16:uniqueId val="{00000001-045E-DD4A-B686-CC2F4D297615}"/>
              </c:ext>
            </c:extLst>
          </c:dPt>
          <c:dPt>
            <c:idx val="1"/>
            <c:invertIfNegative val="0"/>
            <c:bubble3D val="0"/>
            <c:spPr>
              <a:noFill/>
              <a:effectLst/>
            </c:spPr>
            <c:extLst>
              <c:ext xmlns:c16="http://schemas.microsoft.com/office/drawing/2014/chart" uri="{C3380CC4-5D6E-409C-BE32-E72D297353CC}">
                <c16:uniqueId val="{00000004-045E-DD4A-B686-CC2F4D297615}"/>
              </c:ext>
            </c:extLst>
          </c:dPt>
          <c:dPt>
            <c:idx val="2"/>
            <c:invertIfNegative val="0"/>
            <c:bubble3D val="0"/>
            <c:spPr>
              <a:noFill/>
              <a:effectLst/>
            </c:spPr>
            <c:extLst>
              <c:ext xmlns:c16="http://schemas.microsoft.com/office/drawing/2014/chart" uri="{C3380CC4-5D6E-409C-BE32-E72D297353CC}">
                <c16:uniqueId val="{00000005-045E-DD4A-B686-CC2F4D297615}"/>
              </c:ext>
            </c:extLst>
          </c:dPt>
          <c:dPt>
            <c:idx val="3"/>
            <c:invertIfNegative val="0"/>
            <c:bubble3D val="0"/>
            <c:spPr>
              <a:solidFill>
                <a:srgbClr val="C32A2A"/>
              </a:solidFill>
              <a:ln>
                <a:noFill/>
              </a:ln>
              <a:effectLst/>
            </c:spPr>
            <c:extLst>
              <c:ext xmlns:c16="http://schemas.microsoft.com/office/drawing/2014/chart" uri="{C3380CC4-5D6E-409C-BE32-E72D297353CC}">
                <c16:uniqueId val="{00000003-045E-DD4A-B686-CC2F4D297615}"/>
              </c:ext>
            </c:extLst>
          </c:dPt>
          <c:dLbls>
            <c:dLbl>
              <c:idx val="0"/>
              <c:layout>
                <c:manualLayout>
                  <c:x val="-2.02163702355898E-3"/>
                  <c:y val="-0.37352992125984202"/>
                </c:manualLayout>
              </c:layout>
              <c:spPr/>
              <c:txPr>
                <a:bodyPr/>
                <a:lstStyle/>
                <a:p>
                  <a:pPr>
                    <a:defRPr sz="1400" b="0" i="0">
                      <a:solidFill>
                        <a:schemeClr val="tx1"/>
                      </a:solidFill>
                      <a:latin typeface="Calibri" panose="020F0502020204030204" pitchFamily="34" charset="0"/>
                      <a:ea typeface="Fira Sans" panose="020B0503050000020004" pitchFamily="34" charset="0"/>
                      <a:cs typeface="Calibri" panose="020F05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45E-DD4A-B686-CC2F4D297615}"/>
                </c:ext>
              </c:extLst>
            </c:dLbl>
            <c:dLbl>
              <c:idx val="1"/>
              <c:delete val="1"/>
              <c:extLst>
                <c:ext xmlns:c15="http://schemas.microsoft.com/office/drawing/2012/chart" uri="{CE6537A1-D6FC-4f65-9D91-7224C49458BB}"/>
                <c:ext xmlns:c16="http://schemas.microsoft.com/office/drawing/2014/chart" uri="{C3380CC4-5D6E-409C-BE32-E72D297353CC}">
                  <c16:uniqueId val="{00000004-045E-DD4A-B686-CC2F4D297615}"/>
                </c:ext>
              </c:extLst>
            </c:dLbl>
            <c:dLbl>
              <c:idx val="2"/>
              <c:delete val="1"/>
              <c:extLst>
                <c:ext xmlns:c15="http://schemas.microsoft.com/office/drawing/2012/chart" uri="{CE6537A1-D6FC-4f65-9D91-7224C49458BB}"/>
                <c:ext xmlns:c16="http://schemas.microsoft.com/office/drawing/2014/chart" uri="{C3380CC4-5D6E-409C-BE32-E72D297353CC}">
                  <c16:uniqueId val="{00000005-045E-DD4A-B686-CC2F4D297615}"/>
                </c:ext>
              </c:extLst>
            </c:dLbl>
            <c:dLbl>
              <c:idx val="3"/>
              <c:layout>
                <c:manualLayout>
                  <c:x val="-4.0902963516327899E-3"/>
                  <c:y val="-0.42238385826771602"/>
                </c:manualLayout>
              </c:layout>
              <c:spPr/>
              <c:txPr>
                <a:bodyPr/>
                <a:lstStyle/>
                <a:p>
                  <a:pPr>
                    <a:defRPr sz="1400" b="0" i="0">
                      <a:solidFill>
                        <a:schemeClr val="tx1"/>
                      </a:solidFill>
                      <a:latin typeface="Calibri" panose="020F0502020204030204" pitchFamily="34" charset="0"/>
                      <a:ea typeface="Fira Sans" panose="020B0503050000020004" pitchFamily="34" charset="0"/>
                      <a:cs typeface="Calibri" panose="020F05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45E-DD4A-B686-CC2F4D297615}"/>
                </c:ext>
              </c:extLst>
            </c:dLbl>
            <c:spPr>
              <a:noFill/>
              <a:ln>
                <a:noFill/>
              </a:ln>
              <a:effectLst/>
            </c:spPr>
            <c:txPr>
              <a:bodyPr/>
              <a:lstStyle/>
              <a:p>
                <a:pPr>
                  <a:defRPr sz="1400" b="0" i="0">
                    <a:solidFill>
                      <a:schemeClr val="tx1"/>
                    </a:solidFill>
                    <a:latin typeface="Calibri" panose="020F0502020204030204" pitchFamily="34" charset="0"/>
                    <a:ea typeface="Fira Sans" panose="020B0503050000020004" pitchFamily="34" charset="0"/>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Sheet1!$A$7:$A$10</c:f>
              <c:strCache>
                <c:ptCount val="4"/>
                <c:pt idx="0">
                  <c:v>Top Third</c:v>
                </c:pt>
                <c:pt idx="1">
                  <c:v>Middle Third</c:v>
                </c:pt>
                <c:pt idx="2">
                  <c:v>Bottom Third</c:v>
                </c:pt>
                <c:pt idx="3">
                  <c:v>Total</c:v>
                </c:pt>
              </c:strCache>
            </c:strRef>
          </c:cat>
          <c:val>
            <c:numRef>
              <c:f>Sheet1!$B$7:$B$10</c:f>
              <c:numCache>
                <c:formatCode>0.0%</c:formatCode>
                <c:ptCount val="4"/>
                <c:pt idx="0">
                  <c:v>0.86348684210526305</c:v>
                </c:pt>
                <c:pt idx="1">
                  <c:v>0.86348684210526305</c:v>
                </c:pt>
                <c:pt idx="2">
                  <c:v>0.86299999999999999</c:v>
                </c:pt>
                <c:pt idx="3" formatCode="0%">
                  <c:v>1</c:v>
                </c:pt>
              </c:numCache>
            </c:numRef>
          </c:val>
          <c:extLst>
            <c:ext xmlns:c16="http://schemas.microsoft.com/office/drawing/2014/chart" uri="{C3380CC4-5D6E-409C-BE32-E72D297353CC}">
              <c16:uniqueId val="{00000006-045E-DD4A-B686-CC2F4D297615}"/>
            </c:ext>
          </c:extLst>
        </c:ser>
        <c:ser>
          <c:idx val="1"/>
          <c:order val="1"/>
          <c:tx>
            <c:strRef>
              <c:f>Sheet1!$C$6</c:f>
              <c:strCache>
                <c:ptCount val="1"/>
                <c:pt idx="0">
                  <c:v>   </c:v>
                </c:pt>
              </c:strCache>
            </c:strRef>
          </c:tx>
          <c:spPr>
            <a:effectLst/>
          </c:spPr>
          <c:invertIfNegative val="0"/>
          <c:dPt>
            <c:idx val="0"/>
            <c:invertIfNegative val="0"/>
            <c:bubble3D val="0"/>
            <c:spPr>
              <a:noFill/>
              <a:effectLst/>
            </c:spPr>
            <c:extLst>
              <c:ext xmlns:c16="http://schemas.microsoft.com/office/drawing/2014/chart" uri="{C3380CC4-5D6E-409C-BE32-E72D297353CC}">
                <c16:uniqueId val="{00000008-045E-DD4A-B686-CC2F4D297615}"/>
              </c:ext>
            </c:extLst>
          </c:dPt>
          <c:dPt>
            <c:idx val="1"/>
            <c:invertIfNegative val="0"/>
            <c:bubble3D val="0"/>
            <c:spPr>
              <a:solidFill>
                <a:srgbClr val="C32A2A"/>
              </a:solidFill>
              <a:ln>
                <a:noFill/>
              </a:ln>
              <a:effectLst/>
            </c:spPr>
            <c:extLst>
              <c:ext xmlns:c16="http://schemas.microsoft.com/office/drawing/2014/chart" uri="{C3380CC4-5D6E-409C-BE32-E72D297353CC}">
                <c16:uniqueId val="{0000000A-045E-DD4A-B686-CC2F4D297615}"/>
              </c:ext>
            </c:extLst>
          </c:dPt>
          <c:dPt>
            <c:idx val="2"/>
            <c:invertIfNegative val="0"/>
            <c:bubble3D val="0"/>
            <c:spPr>
              <a:noFill/>
              <a:ln>
                <a:noFill/>
              </a:ln>
              <a:effectLst/>
            </c:spPr>
            <c:extLst>
              <c:ext xmlns:c16="http://schemas.microsoft.com/office/drawing/2014/chart" uri="{C3380CC4-5D6E-409C-BE32-E72D297353CC}">
                <c16:uniqueId val="{0000000C-045E-DD4A-B686-CC2F4D297615}"/>
              </c:ext>
            </c:extLst>
          </c:dPt>
          <c:dLbls>
            <c:dLbl>
              <c:idx val="1"/>
              <c:layout>
                <c:manualLayout>
                  <c:x val="2.0449871405269601E-3"/>
                  <c:y val="-9.0000393700787398E-2"/>
                </c:manualLayout>
              </c:layout>
              <c:spPr/>
              <c:txPr>
                <a:bodyPr/>
                <a:lstStyle/>
                <a:p>
                  <a:pPr>
                    <a:defRPr sz="1400" b="0" i="0">
                      <a:solidFill>
                        <a:schemeClr val="tx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45E-DD4A-B686-CC2F4D297615}"/>
                </c:ext>
              </c:extLst>
            </c:dLbl>
            <c:spPr>
              <a:noFill/>
              <a:ln>
                <a:noFill/>
              </a:ln>
              <a:effectLst/>
            </c:spPr>
            <c:txPr>
              <a:bodyPr/>
              <a:lstStyle/>
              <a:p>
                <a:pPr>
                  <a:defRPr sz="1400" b="0" i="0">
                    <a:solidFill>
                      <a:schemeClr val="tx1"/>
                    </a:solidFill>
                    <a:latin typeface="Calibri" panose="020F0502020204030204" pitchFamily="34" charset="0"/>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Sheet1!$A$7:$A$10</c:f>
              <c:strCache>
                <c:ptCount val="4"/>
                <c:pt idx="0">
                  <c:v>Top Third</c:v>
                </c:pt>
                <c:pt idx="1">
                  <c:v>Middle Third</c:v>
                </c:pt>
                <c:pt idx="2">
                  <c:v>Bottom Third</c:v>
                </c:pt>
                <c:pt idx="3">
                  <c:v>Total</c:v>
                </c:pt>
              </c:strCache>
            </c:strRef>
          </c:cat>
          <c:val>
            <c:numRef>
              <c:f>Sheet1!$C$7:$C$10</c:f>
              <c:numCache>
                <c:formatCode>0.0%</c:formatCode>
                <c:ptCount val="4"/>
                <c:pt idx="0">
                  <c:v>9.7631578947368403E-2</c:v>
                </c:pt>
                <c:pt idx="1">
                  <c:v>9.7631578947368403E-2</c:v>
                </c:pt>
                <c:pt idx="2">
                  <c:v>9.8000000000000004E-2</c:v>
                </c:pt>
                <c:pt idx="3">
                  <c:v>0</c:v>
                </c:pt>
              </c:numCache>
            </c:numRef>
          </c:val>
          <c:extLst>
            <c:ext xmlns:c16="http://schemas.microsoft.com/office/drawing/2014/chart" uri="{C3380CC4-5D6E-409C-BE32-E72D297353CC}">
              <c16:uniqueId val="{0000000D-045E-DD4A-B686-CC2F4D297615}"/>
            </c:ext>
          </c:extLst>
        </c:ser>
        <c:ser>
          <c:idx val="2"/>
          <c:order val="2"/>
          <c:tx>
            <c:strRef>
              <c:f>Sheet1!$D$6</c:f>
              <c:strCache>
                <c:ptCount val="1"/>
                <c:pt idx="0">
                  <c:v>       </c:v>
                </c:pt>
              </c:strCache>
            </c:strRef>
          </c:tx>
          <c:spPr>
            <a:noFill/>
            <a:ln>
              <a:noFill/>
            </a:ln>
            <a:effectLst/>
          </c:spPr>
          <c:invertIfNegative val="0"/>
          <c:dPt>
            <c:idx val="2"/>
            <c:invertIfNegative val="0"/>
            <c:bubble3D val="0"/>
            <c:spPr>
              <a:solidFill>
                <a:srgbClr val="C32A2A"/>
              </a:solidFill>
              <a:ln>
                <a:noFill/>
              </a:ln>
              <a:effectLst/>
            </c:spPr>
            <c:extLst>
              <c:ext xmlns:c16="http://schemas.microsoft.com/office/drawing/2014/chart" uri="{C3380CC4-5D6E-409C-BE32-E72D297353CC}">
                <c16:uniqueId val="{0000000F-045E-DD4A-B686-CC2F4D297615}"/>
              </c:ext>
            </c:extLst>
          </c:dPt>
          <c:dLbls>
            <c:dLbl>
              <c:idx val="0"/>
              <c:delete val="1"/>
              <c:extLst>
                <c:ext xmlns:c15="http://schemas.microsoft.com/office/drawing/2012/chart" uri="{CE6537A1-D6FC-4f65-9D91-7224C49458BB}"/>
                <c:ext xmlns:c16="http://schemas.microsoft.com/office/drawing/2014/chart" uri="{C3380CC4-5D6E-409C-BE32-E72D297353CC}">
                  <c16:uniqueId val="{00000010-045E-DD4A-B686-CC2F4D297615}"/>
                </c:ext>
              </c:extLst>
            </c:dLbl>
            <c:dLbl>
              <c:idx val="1"/>
              <c:delete val="1"/>
              <c:extLst>
                <c:ext xmlns:c15="http://schemas.microsoft.com/office/drawing/2012/chart" uri="{CE6537A1-D6FC-4f65-9D91-7224C49458BB}"/>
                <c:ext xmlns:c16="http://schemas.microsoft.com/office/drawing/2014/chart" uri="{C3380CC4-5D6E-409C-BE32-E72D297353CC}">
                  <c16:uniqueId val="{00000011-045E-DD4A-B686-CC2F4D297615}"/>
                </c:ext>
              </c:extLst>
            </c:dLbl>
            <c:dLbl>
              <c:idx val="2"/>
              <c:layout>
                <c:manualLayout>
                  <c:x val="4.0902963516327197E-3"/>
                  <c:y val="-6.5138188976377895E-2"/>
                </c:manualLayout>
              </c:layout>
              <c:spPr/>
              <c:txPr>
                <a:bodyPr/>
                <a:lstStyle/>
                <a:p>
                  <a:pPr>
                    <a:defRPr sz="1400" b="0" i="0">
                      <a:solidFill>
                        <a:schemeClr val="tx1"/>
                      </a:solidFill>
                      <a:latin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45E-DD4A-B686-CC2F4D297615}"/>
                </c:ext>
              </c:extLst>
            </c:dLbl>
            <c:dLbl>
              <c:idx val="3"/>
              <c:delete val="1"/>
              <c:extLst>
                <c:ext xmlns:c15="http://schemas.microsoft.com/office/drawing/2012/chart" uri="{CE6537A1-D6FC-4f65-9D91-7224C49458BB}"/>
                <c:ext xmlns:c16="http://schemas.microsoft.com/office/drawing/2014/chart" uri="{C3380CC4-5D6E-409C-BE32-E72D297353CC}">
                  <c16:uniqueId val="{00000012-045E-DD4A-B686-CC2F4D297615}"/>
                </c:ext>
              </c:extLst>
            </c:dLbl>
            <c:spPr>
              <a:noFill/>
              <a:ln>
                <a:noFill/>
              </a:ln>
              <a:effectLst/>
            </c:spPr>
            <c:txPr>
              <a:bodyPr/>
              <a:lstStyle/>
              <a:p>
                <a:pPr>
                  <a:defRPr sz="1400" b="0" i="0">
                    <a:solidFill>
                      <a:schemeClr val="tx1"/>
                    </a:solidFill>
                    <a:latin typeface="Calibri" panose="020F0502020204030204" pitchFamily="34" charset="0"/>
                    <a:cs typeface="Calibri" panose="020F05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Sheet1!$A$7:$A$10</c:f>
              <c:strCache>
                <c:ptCount val="4"/>
                <c:pt idx="0">
                  <c:v>Top Third</c:v>
                </c:pt>
                <c:pt idx="1">
                  <c:v>Middle Third</c:v>
                </c:pt>
                <c:pt idx="2">
                  <c:v>Bottom Third</c:v>
                </c:pt>
                <c:pt idx="3">
                  <c:v>Total</c:v>
                </c:pt>
              </c:strCache>
            </c:strRef>
          </c:cat>
          <c:val>
            <c:numRef>
              <c:f>Sheet1!$D$7:$D$10</c:f>
              <c:numCache>
                <c:formatCode>0.0%</c:formatCode>
                <c:ptCount val="4"/>
                <c:pt idx="0">
                  <c:v>3.9144736842105302E-2</c:v>
                </c:pt>
                <c:pt idx="1">
                  <c:v>3.9144736842105302E-2</c:v>
                </c:pt>
                <c:pt idx="2">
                  <c:v>3.9144736842105302E-2</c:v>
                </c:pt>
                <c:pt idx="3">
                  <c:v>0</c:v>
                </c:pt>
              </c:numCache>
            </c:numRef>
          </c:val>
          <c:extLst>
            <c:ext xmlns:c16="http://schemas.microsoft.com/office/drawing/2014/chart" uri="{C3380CC4-5D6E-409C-BE32-E72D297353CC}">
              <c16:uniqueId val="{00000013-045E-DD4A-B686-CC2F4D297615}"/>
            </c:ext>
          </c:extLst>
        </c:ser>
        <c:dLbls>
          <c:showLegendKey val="0"/>
          <c:showVal val="0"/>
          <c:showCatName val="0"/>
          <c:showSerName val="0"/>
          <c:showPercent val="0"/>
          <c:showBubbleSize val="0"/>
        </c:dLbls>
        <c:gapWidth val="50"/>
        <c:overlap val="100"/>
        <c:axId val="2109310472"/>
        <c:axId val="2114075576"/>
      </c:barChart>
      <c:catAx>
        <c:axId val="2109310472"/>
        <c:scaling>
          <c:orientation val="minMax"/>
        </c:scaling>
        <c:delete val="0"/>
        <c:axPos val="b"/>
        <c:numFmt formatCode="General" sourceLinked="0"/>
        <c:majorTickMark val="none"/>
        <c:minorTickMark val="none"/>
        <c:tickLblPos val="nextTo"/>
        <c:txPr>
          <a:bodyPr/>
          <a:lstStyle/>
          <a:p>
            <a:pPr>
              <a:defRPr sz="1400" b="0" i="0">
                <a:latin typeface="Calibri" panose="020F0502020204030204" pitchFamily="34" charset="0"/>
                <a:cs typeface="Calibri" panose="020F0502020204030204" pitchFamily="34" charset="0"/>
              </a:defRPr>
            </a:pPr>
            <a:endParaRPr lang="en-US"/>
          </a:p>
        </c:txPr>
        <c:crossAx val="2114075576"/>
        <c:crosses val="autoZero"/>
        <c:auto val="1"/>
        <c:lblAlgn val="ctr"/>
        <c:lblOffset val="100"/>
        <c:noMultiLvlLbl val="0"/>
      </c:catAx>
      <c:valAx>
        <c:axId val="2114075576"/>
        <c:scaling>
          <c:orientation val="minMax"/>
          <c:max val="1"/>
          <c:min val="0"/>
        </c:scaling>
        <c:delete val="1"/>
        <c:axPos val="l"/>
        <c:numFmt formatCode="0.0%" sourceLinked="1"/>
        <c:majorTickMark val="out"/>
        <c:minorTickMark val="none"/>
        <c:tickLblPos val="nextTo"/>
        <c:crossAx val="210931047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Portion of board members in each category (shown as a percentage)</c:v>
                </c:pt>
              </c:strCache>
            </c:strRef>
          </c:tx>
          <c:spPr>
            <a:solidFill>
              <a:srgbClr val="C32A2A"/>
            </a:solidFill>
            <a:ln w="38100">
              <a:solidFill>
                <a:schemeClr val="bg1"/>
              </a:solidFill>
            </a:ln>
            <a:effectLst/>
          </c:spPr>
          <c:dLbls>
            <c:dLbl>
              <c:idx val="0"/>
              <c:spPr/>
              <c:txPr>
                <a:bodyPr/>
                <a:lstStyle/>
                <a:p>
                  <a:pPr>
                    <a:defRPr sz="1400">
                      <a:solidFill>
                        <a:schemeClr val="bg1"/>
                      </a:solidFill>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0-C12F-9E4B-8577-2CE4BD2B2B7C}"/>
                </c:ext>
              </c:extLst>
            </c:dLbl>
            <c:dLbl>
              <c:idx val="1"/>
              <c:spPr/>
              <c:txPr>
                <a:bodyPr/>
                <a:lstStyle/>
                <a:p>
                  <a:pPr>
                    <a:defRPr sz="1400">
                      <a:solidFill>
                        <a:schemeClr val="bg1"/>
                      </a:solidFill>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1-C12F-9E4B-8577-2CE4BD2B2B7C}"/>
                </c:ext>
              </c:extLst>
            </c:dLbl>
            <c:dLbl>
              <c:idx val="2"/>
              <c:spPr/>
              <c:txPr>
                <a:bodyPr/>
                <a:lstStyle/>
                <a:p>
                  <a:pPr>
                    <a:defRPr sz="1400">
                      <a:solidFill>
                        <a:schemeClr val="bg1"/>
                      </a:solidFill>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2-C12F-9E4B-8577-2CE4BD2B2B7C}"/>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0"/>
            <c:showCatName val="1"/>
            <c:showSerName val="0"/>
            <c:showPercent val="1"/>
            <c:showBubbleSize val="0"/>
            <c:showLeaderLines val="1"/>
            <c:extLst>
              <c:ext xmlns:c15="http://schemas.microsoft.com/office/drawing/2012/chart" uri="{CE6537A1-D6FC-4f65-9D91-7224C49458BB}"/>
            </c:extLst>
          </c:dLbls>
          <c:cat>
            <c:strRef>
              <c:f>Sheet1!$A$2:$A$4</c:f>
              <c:strCache>
                <c:ptCount val="3"/>
                <c:pt idx="0">
                  <c:v>Strong</c:v>
                </c:pt>
                <c:pt idx="1">
                  <c:v>Moderate</c:v>
                </c:pt>
                <c:pt idx="2">
                  <c:v>Weak</c:v>
                </c:pt>
              </c:strCache>
            </c:strRef>
          </c:cat>
          <c:val>
            <c:numRef>
              <c:f>Sheet1!$B$2:$B$4</c:f>
              <c:numCache>
                <c:formatCode>0%</c:formatCode>
                <c:ptCount val="3"/>
                <c:pt idx="0">
                  <c:v>0.38</c:v>
                </c:pt>
                <c:pt idx="1">
                  <c:v>0.33</c:v>
                </c:pt>
                <c:pt idx="2">
                  <c:v>0.28999999999999998</c:v>
                </c:pt>
              </c:numCache>
            </c:numRef>
          </c:val>
          <c:extLst>
            <c:ext xmlns:c16="http://schemas.microsoft.com/office/drawing/2014/chart" uri="{C3380CC4-5D6E-409C-BE32-E72D297353CC}">
              <c16:uniqueId val="{00000003-F856-5D4A-8303-8CDA5CC47177}"/>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Portion of board members in each category (shown as a percentage)</c:v>
                </c:pt>
              </c:strCache>
            </c:strRef>
          </c:tx>
          <c:spPr>
            <a:solidFill>
              <a:srgbClr val="C32A2A"/>
            </a:solidFill>
            <a:ln w="38100">
              <a:solidFill>
                <a:sysClr val="window" lastClr="FFFFFF"/>
              </a:solidFill>
            </a:ln>
            <a:effectLst/>
          </c:spPr>
          <c:dLbls>
            <c:dLbl>
              <c:idx val="0"/>
              <c:spPr/>
              <c:txPr>
                <a:bodyPr/>
                <a:lstStyle/>
                <a:p>
                  <a:pPr>
                    <a:defRPr sz="1400">
                      <a:solidFill>
                        <a:schemeClr val="bg1"/>
                      </a:solidFill>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0-2F90-5942-A44F-625FE94A3825}"/>
                </c:ext>
              </c:extLst>
            </c:dLbl>
            <c:dLbl>
              <c:idx val="1"/>
              <c:spPr/>
              <c:txPr>
                <a:bodyPr/>
                <a:lstStyle/>
                <a:p>
                  <a:pPr>
                    <a:defRPr sz="1400">
                      <a:solidFill>
                        <a:schemeClr val="bg1"/>
                      </a:solidFill>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1-2F90-5942-A44F-625FE94A3825}"/>
                </c:ext>
              </c:extLst>
            </c:dLbl>
            <c:dLbl>
              <c:idx val="2"/>
              <c:spPr/>
              <c:txPr>
                <a:bodyPr/>
                <a:lstStyle/>
                <a:p>
                  <a:pPr>
                    <a:defRPr sz="1400">
                      <a:solidFill>
                        <a:schemeClr val="bg1"/>
                      </a:solidFill>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2-2F90-5942-A44F-625FE94A3825}"/>
                </c:ext>
              </c:extLst>
            </c:dLbl>
            <c:spPr>
              <a:noFill/>
              <a:ln>
                <a:noFill/>
              </a:ln>
              <a:effectLst/>
            </c:spPr>
            <c:txPr>
              <a:bodyPr/>
              <a:lstStyle/>
              <a:p>
                <a:pPr>
                  <a:defRPr>
                    <a:solidFill>
                      <a:schemeClr val="bg1"/>
                    </a:solidFill>
                  </a:defRPr>
                </a:pPr>
                <a:endParaRPr lang="en-US"/>
              </a:p>
            </c:txPr>
            <c:dLblPos val="ctr"/>
            <c:showLegendKey val="0"/>
            <c:showVal val="0"/>
            <c:showCatName val="1"/>
            <c:showSerName val="0"/>
            <c:showPercent val="1"/>
            <c:showBubbleSize val="0"/>
            <c:showLeaderLines val="1"/>
            <c:extLst>
              <c:ext xmlns:c15="http://schemas.microsoft.com/office/drawing/2012/chart" uri="{CE6537A1-D6FC-4f65-9D91-7224C49458BB}"/>
            </c:extLst>
          </c:dLbls>
          <c:cat>
            <c:strRef>
              <c:f>Sheet1!$A$2:$A$4</c:f>
              <c:strCache>
                <c:ptCount val="3"/>
                <c:pt idx="0">
                  <c:v>Strong</c:v>
                </c:pt>
                <c:pt idx="1">
                  <c:v>Moderate</c:v>
                </c:pt>
                <c:pt idx="2">
                  <c:v>Weak</c:v>
                </c:pt>
              </c:strCache>
            </c:strRef>
          </c:cat>
          <c:val>
            <c:numRef>
              <c:f>Sheet1!$B$2:$B$4</c:f>
              <c:numCache>
                <c:formatCode>0%</c:formatCode>
                <c:ptCount val="3"/>
                <c:pt idx="0">
                  <c:v>0.2</c:v>
                </c:pt>
                <c:pt idx="1">
                  <c:v>0.2</c:v>
                </c:pt>
                <c:pt idx="2">
                  <c:v>0.6</c:v>
                </c:pt>
              </c:numCache>
            </c:numRef>
          </c:val>
          <c:extLst>
            <c:ext xmlns:c16="http://schemas.microsoft.com/office/drawing/2014/chart" uri="{C3380CC4-5D6E-409C-BE32-E72D297353CC}">
              <c16:uniqueId val="{00000003-A3B2-AC4D-9CAC-D97D4CBED028}"/>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stacked"/>
        <c:varyColors val="0"/>
        <c:ser>
          <c:idx val="0"/>
          <c:order val="0"/>
          <c:tx>
            <c:strRef>
              <c:f>Sheet1!$B$1</c:f>
              <c:strCache>
                <c:ptCount val="1"/>
                <c:pt idx="0">
                  <c:v>Board giving as a percentage of overall giving</c:v>
                </c:pt>
              </c:strCache>
            </c:strRef>
          </c:tx>
          <c:spPr>
            <a:solidFill>
              <a:srgbClr val="C32A2A"/>
            </a:solidFill>
            <a:ln>
              <a:noFill/>
            </a:ln>
            <a:effectLst/>
          </c:spPr>
          <c:invertIfNegative val="0"/>
          <c:dLbls>
            <c:spPr>
              <a:noFill/>
              <a:ln>
                <a:noFill/>
              </a:ln>
              <a:effectLst/>
            </c:spPr>
            <c:txPr>
              <a:bodyPr/>
              <a:lstStyle/>
              <a:p>
                <a:pPr>
                  <a:defRPr sz="16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2012–2013</c:v>
                </c:pt>
                <c:pt idx="1">
                  <c:v>2013–2014</c:v>
                </c:pt>
                <c:pt idx="2">
                  <c:v>2014–2015</c:v>
                </c:pt>
                <c:pt idx="3">
                  <c:v>2015–2016</c:v>
                </c:pt>
                <c:pt idx="4">
                  <c:v>2016–2017</c:v>
                </c:pt>
              </c:strCache>
            </c:strRef>
          </c:cat>
          <c:val>
            <c:numRef>
              <c:f>Sheet1!$B$2:$B$6</c:f>
              <c:numCache>
                <c:formatCode>0.0%</c:formatCode>
                <c:ptCount val="5"/>
                <c:pt idx="0">
                  <c:v>6.7000000000000004E-2</c:v>
                </c:pt>
                <c:pt idx="1">
                  <c:v>8.6999999999999994E-2</c:v>
                </c:pt>
                <c:pt idx="2">
                  <c:v>8.5000000000000006E-2</c:v>
                </c:pt>
                <c:pt idx="3">
                  <c:v>4.4999999999999998E-2</c:v>
                </c:pt>
                <c:pt idx="4">
                  <c:v>3.3000000000000002E-2</c:v>
                </c:pt>
              </c:numCache>
            </c:numRef>
          </c:val>
          <c:extLst>
            <c:ext xmlns:c16="http://schemas.microsoft.com/office/drawing/2014/chart" uri="{C3380CC4-5D6E-409C-BE32-E72D297353CC}">
              <c16:uniqueId val="{00000000-1A8E-5748-8549-972BB65EC24A}"/>
            </c:ext>
          </c:extLst>
        </c:ser>
        <c:dLbls>
          <c:showLegendKey val="0"/>
          <c:showVal val="0"/>
          <c:showCatName val="0"/>
          <c:showSerName val="0"/>
          <c:showPercent val="0"/>
          <c:showBubbleSize val="0"/>
        </c:dLbls>
        <c:gapWidth val="50"/>
        <c:overlap val="100"/>
        <c:axId val="2115567304"/>
        <c:axId val="2113050984"/>
      </c:barChart>
      <c:catAx>
        <c:axId val="2115567304"/>
        <c:scaling>
          <c:orientation val="minMax"/>
        </c:scaling>
        <c:delete val="0"/>
        <c:axPos val="b"/>
        <c:numFmt formatCode="General" sourceLinked="0"/>
        <c:majorTickMark val="none"/>
        <c:minorTickMark val="none"/>
        <c:tickLblPos val="nextTo"/>
        <c:txPr>
          <a:bodyPr/>
          <a:lstStyle/>
          <a:p>
            <a:pPr>
              <a:defRPr sz="1400"/>
            </a:pPr>
            <a:endParaRPr lang="en-US"/>
          </a:p>
        </c:txPr>
        <c:crossAx val="2113050984"/>
        <c:crosses val="autoZero"/>
        <c:auto val="1"/>
        <c:lblAlgn val="ctr"/>
        <c:lblOffset val="100"/>
        <c:noMultiLvlLbl val="0"/>
      </c:catAx>
      <c:valAx>
        <c:axId val="2113050984"/>
        <c:scaling>
          <c:orientation val="minMax"/>
        </c:scaling>
        <c:delete val="1"/>
        <c:axPos val="l"/>
        <c:numFmt formatCode="0.0%" sourceLinked="1"/>
        <c:majorTickMark val="out"/>
        <c:minorTickMark val="none"/>
        <c:tickLblPos val="nextTo"/>
        <c:crossAx val="21155673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stacked"/>
        <c:varyColors val="0"/>
        <c:ser>
          <c:idx val="0"/>
          <c:order val="0"/>
          <c:tx>
            <c:strRef>
              <c:f>Sheet1!$B$1</c:f>
              <c:strCache>
                <c:ptCount val="1"/>
                <c:pt idx="0">
                  <c:v>Sum of all gifts by board members (in thousands of dollars)</c:v>
                </c:pt>
              </c:strCache>
            </c:strRef>
          </c:tx>
          <c:spPr>
            <a:solidFill>
              <a:srgbClr val="C32A2A"/>
            </a:solidFill>
            <a:ln>
              <a:noFill/>
            </a:ln>
            <a:effectLst/>
          </c:spPr>
          <c:invertIfNegative val="0"/>
          <c:dLbls>
            <c:spPr>
              <a:noFill/>
              <a:ln>
                <a:noFill/>
              </a:ln>
              <a:effectLst/>
            </c:spPr>
            <c:txPr>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2003–2007</c:v>
                </c:pt>
                <c:pt idx="1">
                  <c:v>2008–2012</c:v>
                </c:pt>
                <c:pt idx="2">
                  <c:v>2013–2017</c:v>
                </c:pt>
              </c:strCache>
            </c:strRef>
          </c:cat>
          <c:val>
            <c:numRef>
              <c:f>Sheet1!$B$2:$B$4</c:f>
              <c:numCache>
                <c:formatCode>"$"#,##0</c:formatCode>
                <c:ptCount val="3"/>
                <c:pt idx="0">
                  <c:v>95000</c:v>
                </c:pt>
                <c:pt idx="1">
                  <c:v>130000</c:v>
                </c:pt>
                <c:pt idx="2">
                  <c:v>140000</c:v>
                </c:pt>
              </c:numCache>
            </c:numRef>
          </c:val>
          <c:extLst>
            <c:ext xmlns:c16="http://schemas.microsoft.com/office/drawing/2014/chart" uri="{C3380CC4-5D6E-409C-BE32-E72D297353CC}">
              <c16:uniqueId val="{00000000-7F7D-5243-8CC0-E5DEE8159E72}"/>
            </c:ext>
          </c:extLst>
        </c:ser>
        <c:dLbls>
          <c:dLblPos val="ctr"/>
          <c:showLegendKey val="0"/>
          <c:showVal val="1"/>
          <c:showCatName val="0"/>
          <c:showSerName val="0"/>
          <c:showPercent val="0"/>
          <c:showBubbleSize val="0"/>
        </c:dLbls>
        <c:gapWidth val="20"/>
        <c:overlap val="100"/>
        <c:axId val="2111765592"/>
        <c:axId val="2111325032"/>
      </c:barChart>
      <c:catAx>
        <c:axId val="2111765592"/>
        <c:scaling>
          <c:orientation val="minMax"/>
        </c:scaling>
        <c:delete val="0"/>
        <c:axPos val="b"/>
        <c:numFmt formatCode="General" sourceLinked="0"/>
        <c:majorTickMark val="none"/>
        <c:minorTickMark val="none"/>
        <c:tickLblPos val="nextTo"/>
        <c:txPr>
          <a:bodyPr/>
          <a:lstStyle/>
          <a:p>
            <a:pPr>
              <a:defRPr sz="1200"/>
            </a:pPr>
            <a:endParaRPr lang="en-US"/>
          </a:p>
        </c:txPr>
        <c:crossAx val="2111325032"/>
        <c:crosses val="autoZero"/>
        <c:auto val="1"/>
        <c:lblAlgn val="ctr"/>
        <c:lblOffset val="100"/>
        <c:noMultiLvlLbl val="0"/>
      </c:catAx>
      <c:valAx>
        <c:axId val="2111325032"/>
        <c:scaling>
          <c:orientation val="minMax"/>
        </c:scaling>
        <c:delete val="1"/>
        <c:axPos val="l"/>
        <c:numFmt formatCode="&quot;$&quot;#,##0" sourceLinked="1"/>
        <c:majorTickMark val="out"/>
        <c:minorTickMark val="none"/>
        <c:tickLblPos val="nextTo"/>
        <c:crossAx val="21117655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stacked"/>
        <c:varyColors val="0"/>
        <c:ser>
          <c:idx val="0"/>
          <c:order val="0"/>
          <c:tx>
            <c:strRef>
              <c:f>Sheet1!$B$1</c:f>
              <c:strCache>
                <c:ptCount val="1"/>
                <c:pt idx="0">
                  <c:v>Portion of board members who made a gift (shown as a percentage)</c:v>
                </c:pt>
              </c:strCache>
            </c:strRef>
          </c:tx>
          <c:spPr>
            <a:solidFill>
              <a:srgbClr val="C32A2A"/>
            </a:solidFill>
            <a:ln>
              <a:noFill/>
            </a:ln>
            <a:effectLst/>
          </c:spPr>
          <c:invertIfNegative val="0"/>
          <c:dLbls>
            <c:spPr>
              <a:noFill/>
              <a:ln>
                <a:noFill/>
              </a:ln>
              <a:effectLst/>
            </c:spPr>
            <c:txPr>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2003–2007</c:v>
                </c:pt>
                <c:pt idx="1">
                  <c:v>2008–2012</c:v>
                </c:pt>
                <c:pt idx="2">
                  <c:v>2013–2017</c:v>
                </c:pt>
              </c:strCache>
            </c:strRef>
          </c:cat>
          <c:val>
            <c:numRef>
              <c:f>Sheet1!$B$2:$B$4</c:f>
              <c:numCache>
                <c:formatCode>0%</c:formatCode>
                <c:ptCount val="3"/>
                <c:pt idx="0">
                  <c:v>0.86</c:v>
                </c:pt>
                <c:pt idx="1">
                  <c:v>0.81</c:v>
                </c:pt>
                <c:pt idx="2">
                  <c:v>0.76</c:v>
                </c:pt>
              </c:numCache>
            </c:numRef>
          </c:val>
          <c:extLst>
            <c:ext xmlns:c16="http://schemas.microsoft.com/office/drawing/2014/chart" uri="{C3380CC4-5D6E-409C-BE32-E72D297353CC}">
              <c16:uniqueId val="{00000000-1C40-6B41-94D4-7BEB35732427}"/>
            </c:ext>
          </c:extLst>
        </c:ser>
        <c:dLbls>
          <c:dLblPos val="inEnd"/>
          <c:showLegendKey val="0"/>
          <c:showVal val="1"/>
          <c:showCatName val="0"/>
          <c:showSerName val="0"/>
          <c:showPercent val="0"/>
          <c:showBubbleSize val="0"/>
        </c:dLbls>
        <c:gapWidth val="20"/>
        <c:overlap val="100"/>
        <c:axId val="2110833928"/>
        <c:axId val="2110842440"/>
      </c:barChart>
      <c:catAx>
        <c:axId val="2110833928"/>
        <c:scaling>
          <c:orientation val="minMax"/>
        </c:scaling>
        <c:delete val="0"/>
        <c:axPos val="b"/>
        <c:numFmt formatCode="General" sourceLinked="0"/>
        <c:majorTickMark val="none"/>
        <c:minorTickMark val="none"/>
        <c:tickLblPos val="nextTo"/>
        <c:txPr>
          <a:bodyPr/>
          <a:lstStyle/>
          <a:p>
            <a:pPr>
              <a:defRPr sz="1200"/>
            </a:pPr>
            <a:endParaRPr lang="en-US"/>
          </a:p>
        </c:txPr>
        <c:crossAx val="2110842440"/>
        <c:crosses val="autoZero"/>
        <c:auto val="1"/>
        <c:lblAlgn val="ctr"/>
        <c:lblOffset val="100"/>
        <c:noMultiLvlLbl val="0"/>
      </c:catAx>
      <c:valAx>
        <c:axId val="2110842440"/>
        <c:scaling>
          <c:orientation val="minMax"/>
        </c:scaling>
        <c:delete val="1"/>
        <c:axPos val="l"/>
        <c:numFmt formatCode="0%" sourceLinked="1"/>
        <c:majorTickMark val="out"/>
        <c:minorTickMark val="none"/>
        <c:tickLblPos val="nextTo"/>
        <c:crossAx val="21108339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stacked"/>
        <c:varyColors val="0"/>
        <c:ser>
          <c:idx val="0"/>
          <c:order val="0"/>
          <c:tx>
            <c:strRef>
              <c:f>Sheet1!$B$1</c:f>
              <c:strCache>
                <c:ptCount val="1"/>
                <c:pt idx="0">
                  <c:v>Median gift size (in thousands of dollars)</c:v>
                </c:pt>
              </c:strCache>
            </c:strRef>
          </c:tx>
          <c:spPr>
            <a:solidFill>
              <a:srgbClr val="C32A2A"/>
            </a:solidFill>
            <a:ln>
              <a:noFill/>
            </a:ln>
            <a:effectLst/>
          </c:spPr>
          <c:invertIfNegative val="0"/>
          <c:dLbls>
            <c:spPr>
              <a:noFill/>
              <a:ln>
                <a:noFill/>
              </a:ln>
              <a:effectLst/>
            </c:spPr>
            <c:txPr>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2003–2007</c:v>
                </c:pt>
                <c:pt idx="1">
                  <c:v>2008–2012</c:v>
                </c:pt>
                <c:pt idx="2">
                  <c:v>2013–2017</c:v>
                </c:pt>
              </c:strCache>
            </c:strRef>
          </c:cat>
          <c:val>
            <c:numRef>
              <c:f>Sheet1!$B$2:$B$4</c:f>
              <c:numCache>
                <c:formatCode>"$"#,##0_);[Red]\("$"#,##0\)</c:formatCode>
                <c:ptCount val="3"/>
                <c:pt idx="0">
                  <c:v>1100</c:v>
                </c:pt>
                <c:pt idx="1">
                  <c:v>1500</c:v>
                </c:pt>
                <c:pt idx="2">
                  <c:v>1700</c:v>
                </c:pt>
              </c:numCache>
            </c:numRef>
          </c:val>
          <c:extLst>
            <c:ext xmlns:c16="http://schemas.microsoft.com/office/drawing/2014/chart" uri="{C3380CC4-5D6E-409C-BE32-E72D297353CC}">
              <c16:uniqueId val="{00000000-9434-BD4C-AF35-E014BD445FA3}"/>
            </c:ext>
          </c:extLst>
        </c:ser>
        <c:dLbls>
          <c:dLblPos val="inEnd"/>
          <c:showLegendKey val="0"/>
          <c:showVal val="1"/>
          <c:showCatName val="0"/>
          <c:showSerName val="0"/>
          <c:showPercent val="0"/>
          <c:showBubbleSize val="0"/>
        </c:dLbls>
        <c:gapWidth val="20"/>
        <c:overlap val="100"/>
        <c:axId val="2110848984"/>
        <c:axId val="2111489128"/>
      </c:barChart>
      <c:catAx>
        <c:axId val="2110848984"/>
        <c:scaling>
          <c:orientation val="minMax"/>
        </c:scaling>
        <c:delete val="0"/>
        <c:axPos val="b"/>
        <c:numFmt formatCode="General" sourceLinked="0"/>
        <c:majorTickMark val="none"/>
        <c:minorTickMark val="none"/>
        <c:tickLblPos val="nextTo"/>
        <c:txPr>
          <a:bodyPr/>
          <a:lstStyle/>
          <a:p>
            <a:pPr>
              <a:defRPr sz="1200"/>
            </a:pPr>
            <a:endParaRPr lang="en-US"/>
          </a:p>
        </c:txPr>
        <c:crossAx val="2111489128"/>
        <c:crosses val="autoZero"/>
        <c:auto val="1"/>
        <c:lblAlgn val="ctr"/>
        <c:lblOffset val="100"/>
        <c:noMultiLvlLbl val="0"/>
      </c:catAx>
      <c:valAx>
        <c:axId val="2111489128"/>
        <c:scaling>
          <c:orientation val="minMax"/>
        </c:scaling>
        <c:delete val="1"/>
        <c:axPos val="l"/>
        <c:numFmt formatCode="&quot;$&quot;#,##0_);[Red]\(&quot;$&quot;#,##0\)" sourceLinked="1"/>
        <c:majorTickMark val="out"/>
        <c:minorTickMark val="none"/>
        <c:tickLblPos val="nextTo"/>
        <c:crossAx val="21108489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B8116C-4A44-2247-AD59-7662ACC01EFA}" type="datetimeFigureOut">
              <a:rPr lang="en-US" smtClean="0"/>
              <a:t>2/22/18</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23E0A7-6CC6-8346-B56F-3DDD4F7E15C0}" type="slidenum">
              <a:rPr lang="en-US" smtClean="0"/>
              <a:t>‹#›</a:t>
            </a:fld>
            <a:endParaRPr lang="en-US"/>
          </a:p>
        </p:txBody>
      </p:sp>
    </p:spTree>
    <p:extLst>
      <p:ext uri="{BB962C8B-B14F-4D97-AF65-F5344CB8AC3E}">
        <p14:creationId xmlns:p14="http://schemas.microsoft.com/office/powerpoint/2010/main" val="2751763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23E0A7-6CC6-8346-B56F-3DDD4F7E15C0}" type="slidenum">
              <a:rPr lang="en-US" smtClean="0"/>
              <a:t>4</a:t>
            </a:fld>
            <a:endParaRPr lang="en-US"/>
          </a:p>
        </p:txBody>
      </p:sp>
    </p:spTree>
    <p:extLst>
      <p:ext uri="{BB962C8B-B14F-4D97-AF65-F5344CB8AC3E}">
        <p14:creationId xmlns:p14="http://schemas.microsoft.com/office/powerpoint/2010/main" val="3052080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23E0A7-6CC6-8346-B56F-3DDD4F7E15C0}" type="slidenum">
              <a:rPr lang="en-US" smtClean="0"/>
              <a:t>5</a:t>
            </a:fld>
            <a:endParaRPr lang="en-US"/>
          </a:p>
        </p:txBody>
      </p:sp>
    </p:spTree>
    <p:extLst>
      <p:ext uri="{BB962C8B-B14F-4D97-AF65-F5344CB8AC3E}">
        <p14:creationId xmlns:p14="http://schemas.microsoft.com/office/powerpoint/2010/main" val="2839593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23E0A7-6CC6-8346-B56F-3DDD4F7E15C0}" type="slidenum">
              <a:rPr lang="en-US" smtClean="0"/>
              <a:t>6</a:t>
            </a:fld>
            <a:endParaRPr lang="en-US"/>
          </a:p>
        </p:txBody>
      </p:sp>
    </p:spTree>
    <p:extLst>
      <p:ext uri="{BB962C8B-B14F-4D97-AF65-F5344CB8AC3E}">
        <p14:creationId xmlns:p14="http://schemas.microsoft.com/office/powerpoint/2010/main" val="1050798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23E0A7-6CC6-8346-B56F-3DDD4F7E15C0}" type="slidenum">
              <a:rPr lang="en-US" smtClean="0"/>
              <a:t>7</a:t>
            </a:fld>
            <a:endParaRPr lang="en-US"/>
          </a:p>
        </p:txBody>
      </p:sp>
    </p:spTree>
    <p:extLst>
      <p:ext uri="{BB962C8B-B14F-4D97-AF65-F5344CB8AC3E}">
        <p14:creationId xmlns:p14="http://schemas.microsoft.com/office/powerpoint/2010/main" val="786932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23E0A7-6CC6-8346-B56F-3DDD4F7E15C0}" type="slidenum">
              <a:rPr lang="en-US" smtClean="0"/>
              <a:t>8</a:t>
            </a:fld>
            <a:endParaRPr lang="en-US"/>
          </a:p>
        </p:txBody>
      </p:sp>
    </p:spTree>
    <p:extLst>
      <p:ext uri="{BB962C8B-B14F-4D97-AF65-F5344CB8AC3E}">
        <p14:creationId xmlns:p14="http://schemas.microsoft.com/office/powerpoint/2010/main" val="1461851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9543C9-7B35-DA42-A3B9-F1029432E7D0}" type="datetimeFigureOut">
              <a:rPr lang="en-US" smtClean="0"/>
              <a:t>2/22/18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CEEF4-9724-5446-829C-571502269952}" type="slidenum">
              <a:rPr lang="en-US" smtClean="0"/>
              <a:t>‹#›</a:t>
            </a:fld>
            <a:endParaRPr lang="en-US"/>
          </a:p>
        </p:txBody>
      </p:sp>
    </p:spTree>
    <p:extLst>
      <p:ext uri="{BB962C8B-B14F-4D97-AF65-F5344CB8AC3E}">
        <p14:creationId xmlns:p14="http://schemas.microsoft.com/office/powerpoint/2010/main" val="1142745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9543C9-7B35-DA42-A3B9-F1029432E7D0}" type="datetimeFigureOut">
              <a:rPr lang="en-US" smtClean="0"/>
              <a:t>2/22/18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CEEF4-9724-5446-829C-571502269952}" type="slidenum">
              <a:rPr lang="en-US" smtClean="0"/>
              <a:t>‹#›</a:t>
            </a:fld>
            <a:endParaRPr lang="en-US"/>
          </a:p>
        </p:txBody>
      </p:sp>
    </p:spTree>
    <p:extLst>
      <p:ext uri="{BB962C8B-B14F-4D97-AF65-F5344CB8AC3E}">
        <p14:creationId xmlns:p14="http://schemas.microsoft.com/office/powerpoint/2010/main" val="797238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9543C9-7B35-DA42-A3B9-F1029432E7D0}" type="datetimeFigureOut">
              <a:rPr lang="en-US" smtClean="0"/>
              <a:t>2/22/18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CEEF4-9724-5446-829C-571502269952}" type="slidenum">
              <a:rPr lang="en-US" smtClean="0"/>
              <a:t>‹#›</a:t>
            </a:fld>
            <a:endParaRPr lang="en-US"/>
          </a:p>
        </p:txBody>
      </p:sp>
    </p:spTree>
    <p:extLst>
      <p:ext uri="{BB962C8B-B14F-4D97-AF65-F5344CB8AC3E}">
        <p14:creationId xmlns:p14="http://schemas.microsoft.com/office/powerpoint/2010/main" val="1053514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9543C9-7B35-DA42-A3B9-F1029432E7D0}" type="datetimeFigureOut">
              <a:rPr lang="en-US" smtClean="0"/>
              <a:t>2/22/18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CEEF4-9724-5446-829C-571502269952}" type="slidenum">
              <a:rPr lang="en-US" smtClean="0"/>
              <a:t>‹#›</a:t>
            </a:fld>
            <a:endParaRPr lang="en-US"/>
          </a:p>
        </p:txBody>
      </p:sp>
    </p:spTree>
    <p:extLst>
      <p:ext uri="{BB962C8B-B14F-4D97-AF65-F5344CB8AC3E}">
        <p14:creationId xmlns:p14="http://schemas.microsoft.com/office/powerpoint/2010/main" val="2512361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9543C9-7B35-DA42-A3B9-F1029432E7D0}" type="datetimeFigureOut">
              <a:rPr lang="en-US" smtClean="0"/>
              <a:t>2/22/18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CEEF4-9724-5446-829C-571502269952}" type="slidenum">
              <a:rPr lang="en-US" smtClean="0"/>
              <a:t>‹#›</a:t>
            </a:fld>
            <a:endParaRPr lang="en-US"/>
          </a:p>
        </p:txBody>
      </p:sp>
    </p:spTree>
    <p:extLst>
      <p:ext uri="{BB962C8B-B14F-4D97-AF65-F5344CB8AC3E}">
        <p14:creationId xmlns:p14="http://schemas.microsoft.com/office/powerpoint/2010/main" val="1871076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9543C9-7B35-DA42-A3B9-F1029432E7D0}" type="datetimeFigureOut">
              <a:rPr lang="en-US" smtClean="0"/>
              <a:t>2/22/18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CEEF4-9724-5446-829C-571502269952}" type="slidenum">
              <a:rPr lang="en-US" smtClean="0"/>
              <a:t>‹#›</a:t>
            </a:fld>
            <a:endParaRPr lang="en-US"/>
          </a:p>
        </p:txBody>
      </p:sp>
    </p:spTree>
    <p:extLst>
      <p:ext uri="{BB962C8B-B14F-4D97-AF65-F5344CB8AC3E}">
        <p14:creationId xmlns:p14="http://schemas.microsoft.com/office/powerpoint/2010/main" val="247711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9543C9-7B35-DA42-A3B9-F1029432E7D0}" type="datetimeFigureOut">
              <a:rPr lang="en-US" smtClean="0"/>
              <a:t>2/22/18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7CEEF4-9724-5446-829C-571502269952}" type="slidenum">
              <a:rPr lang="en-US" smtClean="0"/>
              <a:t>‹#›</a:t>
            </a:fld>
            <a:endParaRPr lang="en-US"/>
          </a:p>
        </p:txBody>
      </p:sp>
    </p:spTree>
    <p:extLst>
      <p:ext uri="{BB962C8B-B14F-4D97-AF65-F5344CB8AC3E}">
        <p14:creationId xmlns:p14="http://schemas.microsoft.com/office/powerpoint/2010/main" val="1706771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BB0257-7A64-C24F-A519-C352B0FB0F8A}"/>
              </a:ext>
            </a:extLst>
          </p:cNvPr>
          <p:cNvSpPr/>
          <p:nvPr userDrawn="1"/>
        </p:nvSpPr>
        <p:spPr>
          <a:xfrm>
            <a:off x="457200" y="457200"/>
            <a:ext cx="9144000" cy="68580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 </a:t>
            </a:r>
          </a:p>
        </p:txBody>
      </p:sp>
      <p:pic>
        <p:nvPicPr>
          <p:cNvPr id="9" name="Picture 8">
            <a:extLst>
              <a:ext uri="{FF2B5EF4-FFF2-40B4-BE49-F238E27FC236}">
                <a16:creationId xmlns:a16="http://schemas.microsoft.com/office/drawing/2014/main" id="{9DCFB2D7-D5E9-DB42-911D-7B2FE53687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57200"/>
            <a:ext cx="9144000" cy="1143000"/>
          </a:xfrm>
          <a:prstGeom prst="rect">
            <a:avLst/>
          </a:prstGeom>
        </p:spPr>
      </p:pic>
      <p:sp>
        <p:nvSpPr>
          <p:cNvPr id="2" name="Title 1"/>
          <p:cNvSpPr>
            <a:spLocks noGrp="1"/>
          </p:cNvSpPr>
          <p:nvPr>
            <p:ph type="title"/>
          </p:nvPr>
        </p:nvSpPr>
        <p:spPr>
          <a:xfrm>
            <a:off x="457200" y="457200"/>
            <a:ext cx="9144000" cy="1143000"/>
          </a:xfrm>
          <a:noFill/>
          <a:ln>
            <a:noFill/>
          </a:ln>
        </p:spPr>
        <p:txBody>
          <a:bodyPr lIns="457200" tIns="114300" rIns="228600" bIns="0">
            <a:normAutofit/>
          </a:bodyPr>
          <a:lstStyle>
            <a:lvl1pPr>
              <a:lnSpc>
                <a:spcPts val="3000"/>
              </a:lnSpc>
              <a:defRPr sz="280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727549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1540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4B9543C9-7B35-DA42-A3B9-F1029432E7D0}" type="datetimeFigureOut">
              <a:rPr lang="en-US" smtClean="0"/>
              <a:t>2/22/18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CEEF4-9724-5446-829C-571502269952}" type="slidenum">
              <a:rPr lang="en-US" smtClean="0"/>
              <a:t>‹#›</a:t>
            </a:fld>
            <a:endParaRPr lang="en-US"/>
          </a:p>
        </p:txBody>
      </p:sp>
    </p:spTree>
    <p:extLst>
      <p:ext uri="{BB962C8B-B14F-4D97-AF65-F5344CB8AC3E}">
        <p14:creationId xmlns:p14="http://schemas.microsoft.com/office/powerpoint/2010/main" val="1340603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4B9543C9-7B35-DA42-A3B9-F1029432E7D0}" type="datetimeFigureOut">
              <a:rPr lang="en-US" smtClean="0"/>
              <a:t>2/22/18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CEEF4-9724-5446-829C-571502269952}" type="slidenum">
              <a:rPr lang="en-US" smtClean="0"/>
              <a:t>‹#›</a:t>
            </a:fld>
            <a:endParaRPr lang="en-US"/>
          </a:p>
        </p:txBody>
      </p:sp>
    </p:spTree>
    <p:extLst>
      <p:ext uri="{BB962C8B-B14F-4D97-AF65-F5344CB8AC3E}">
        <p14:creationId xmlns:p14="http://schemas.microsoft.com/office/powerpoint/2010/main" val="478859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4B9543C9-7B35-DA42-A3B9-F1029432E7D0}" type="datetimeFigureOut">
              <a:rPr lang="en-US" smtClean="0"/>
              <a:t>2/22/18</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B17CEEF4-9724-5446-829C-571502269952}" type="slidenum">
              <a:rPr lang="en-US" smtClean="0"/>
              <a:t>‹#›</a:t>
            </a:fld>
            <a:endParaRPr lang="en-US"/>
          </a:p>
        </p:txBody>
      </p:sp>
    </p:spTree>
    <p:extLst>
      <p:ext uri="{BB962C8B-B14F-4D97-AF65-F5344CB8AC3E}">
        <p14:creationId xmlns:p14="http://schemas.microsoft.com/office/powerpoint/2010/main" val="2820153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chart" Target="../charts/chart1.xml"/><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chart" Target="../charts/char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A27F05-8678-AD4A-B3B2-B41086A47CD3}"/>
              </a:ext>
            </a:extLst>
          </p:cNvPr>
          <p:cNvSpPr/>
          <p:nvPr/>
        </p:nvSpPr>
        <p:spPr>
          <a:xfrm>
            <a:off x="463549" y="3197819"/>
            <a:ext cx="9130284" cy="1371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0DE8188-9BF7-D64B-9888-38B5107C8739}"/>
              </a:ext>
            </a:extLst>
          </p:cNvPr>
          <p:cNvSpPr txBox="1"/>
          <p:nvPr/>
        </p:nvSpPr>
        <p:spPr>
          <a:xfrm>
            <a:off x="4051808" y="3226122"/>
            <a:ext cx="5549391" cy="1300480"/>
          </a:xfrm>
          <a:prstGeom prst="rect">
            <a:avLst/>
          </a:prstGeom>
          <a:noFill/>
        </p:spPr>
        <p:txBody>
          <a:bodyPr wrap="square" lIns="0" tIns="0" rIns="0" bIns="0" rtlCol="0" anchor="ctr" anchorCtr="0">
            <a:noAutofit/>
          </a:bodyPr>
          <a:lstStyle/>
          <a:p>
            <a:pPr algn="ctr"/>
            <a:r>
              <a:rPr lang="en-US" sz="4200" cap="all" dirty="0">
                <a:solidFill>
                  <a:schemeClr val="bg1"/>
                </a:solidFill>
                <a:latin typeface="Calibri" panose="020F0502020204030204" pitchFamily="34" charset="0"/>
                <a:ea typeface="Fira Sans" panose="020B0503050000020004" pitchFamily="34" charset="0"/>
                <a:cs typeface="Calibri" panose="020F0502020204030204" pitchFamily="34" charset="0"/>
              </a:rPr>
              <a:t>Board Giving Tool</a:t>
            </a:r>
          </a:p>
        </p:txBody>
      </p:sp>
      <p:grpSp>
        <p:nvGrpSpPr>
          <p:cNvPr id="8" name="Group 7">
            <a:extLst>
              <a:ext uri="{FF2B5EF4-FFF2-40B4-BE49-F238E27FC236}">
                <a16:creationId xmlns:a16="http://schemas.microsoft.com/office/drawing/2014/main" id="{20DD10AF-A2CC-604B-834A-36FC3367A621}"/>
              </a:ext>
            </a:extLst>
          </p:cNvPr>
          <p:cNvGrpSpPr/>
          <p:nvPr/>
        </p:nvGrpSpPr>
        <p:grpSpPr>
          <a:xfrm>
            <a:off x="873760" y="1563066"/>
            <a:ext cx="3178048" cy="4646269"/>
            <a:chOff x="802640" y="1488440"/>
            <a:chExt cx="3127248" cy="4572000"/>
          </a:xfrm>
        </p:grpSpPr>
        <p:sp>
          <p:nvSpPr>
            <p:cNvPr id="7" name="Rectangle 6">
              <a:extLst>
                <a:ext uri="{FF2B5EF4-FFF2-40B4-BE49-F238E27FC236}">
                  <a16:creationId xmlns:a16="http://schemas.microsoft.com/office/drawing/2014/main" id="{E84C064E-FF66-F94B-B9EA-7D5CC65840BB}"/>
                </a:ext>
              </a:extLst>
            </p:cNvPr>
            <p:cNvSpPr/>
            <p:nvPr/>
          </p:nvSpPr>
          <p:spPr>
            <a:xfrm>
              <a:off x="802640" y="1488440"/>
              <a:ext cx="3127248" cy="4572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DB51D53-1172-C94A-8B6E-ABE2C5A9CD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400" y="1600200"/>
              <a:ext cx="2895600" cy="4343400"/>
            </a:xfrm>
            <a:prstGeom prst="rect">
              <a:avLst/>
            </a:prstGeom>
          </p:spPr>
        </p:pic>
      </p:grpSp>
      <p:sp>
        <p:nvSpPr>
          <p:cNvPr id="10" name="TextBox 9">
            <a:extLst>
              <a:ext uri="{FF2B5EF4-FFF2-40B4-BE49-F238E27FC236}">
                <a16:creationId xmlns:a16="http://schemas.microsoft.com/office/drawing/2014/main" id="{E77618A7-C965-5D4F-B365-10B0F3B83957}"/>
              </a:ext>
            </a:extLst>
          </p:cNvPr>
          <p:cNvSpPr txBox="1"/>
          <p:nvPr/>
        </p:nvSpPr>
        <p:spPr>
          <a:xfrm>
            <a:off x="4051808" y="4569420"/>
            <a:ext cx="5549391" cy="1190595"/>
          </a:xfrm>
          <a:prstGeom prst="rect">
            <a:avLst/>
          </a:prstGeom>
          <a:noFill/>
        </p:spPr>
        <p:txBody>
          <a:bodyPr wrap="square" lIns="0" tIns="0" rIns="0" bIns="0" rtlCol="0" anchor="ctr" anchorCtr="0">
            <a:noAutofit/>
          </a:bodyPr>
          <a:lstStyle/>
          <a:p>
            <a:pPr algn="ctr"/>
            <a:r>
              <a:rPr lang="en-US" sz="1900" dirty="0">
                <a:solidFill>
                  <a:schemeClr val="bg1"/>
                </a:solidFill>
                <a:latin typeface="Calibri" panose="020F0502020204030204" pitchFamily="34" charset="0"/>
                <a:ea typeface="Fira Sans" panose="020B0503050000020004" pitchFamily="34" charset="0"/>
                <a:cs typeface="Calibri" panose="020F0502020204030204" pitchFamily="34" charset="0"/>
              </a:rPr>
              <a:t>William F. Meehan III and Kim Starkey Jonker</a:t>
            </a:r>
          </a:p>
        </p:txBody>
      </p:sp>
    </p:spTree>
    <p:extLst>
      <p:ext uri="{BB962C8B-B14F-4D97-AF65-F5344CB8AC3E}">
        <p14:creationId xmlns:p14="http://schemas.microsoft.com/office/powerpoint/2010/main" val="2333024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16D0282-A833-8143-B2FA-49267E62FCBF}"/>
              </a:ext>
            </a:extLst>
          </p:cNvPr>
          <p:cNvPicPr>
            <a:picLocks noChangeAspect="1"/>
          </p:cNvPicPr>
          <p:nvPr/>
        </p:nvPicPr>
        <p:blipFill rotWithShape="1">
          <a:blip r:embed="rId2">
            <a:extLst>
              <a:ext uri="{28A0092B-C50C-407E-A947-70E740481C1C}">
                <a14:useLocalDpi xmlns:a14="http://schemas.microsoft.com/office/drawing/2010/main" val="0"/>
              </a:ext>
            </a:extLst>
          </a:blip>
          <a:srcRect l="9498" r="50541"/>
          <a:stretch/>
        </p:blipFill>
        <p:spPr>
          <a:xfrm>
            <a:off x="457201" y="457200"/>
            <a:ext cx="3654162" cy="6858000"/>
          </a:xfrm>
          <a:prstGeom prst="rect">
            <a:avLst/>
          </a:prstGeom>
        </p:spPr>
      </p:pic>
      <p:sp>
        <p:nvSpPr>
          <p:cNvPr id="2" name="TextBox 1">
            <a:extLst>
              <a:ext uri="{FF2B5EF4-FFF2-40B4-BE49-F238E27FC236}">
                <a16:creationId xmlns:a16="http://schemas.microsoft.com/office/drawing/2014/main" id="{93FBA165-2EF3-8D4D-B8DD-E3D497A186E4}"/>
              </a:ext>
            </a:extLst>
          </p:cNvPr>
          <p:cNvSpPr txBox="1"/>
          <p:nvPr/>
        </p:nvSpPr>
        <p:spPr>
          <a:xfrm>
            <a:off x="4111363" y="457200"/>
            <a:ext cx="5489837" cy="6858000"/>
          </a:xfrm>
          <a:prstGeom prst="rect">
            <a:avLst/>
          </a:prstGeom>
          <a:solidFill>
            <a:srgbClr val="C32A2A">
              <a:alpha val="90000"/>
            </a:srgbClr>
          </a:solidFill>
        </p:spPr>
        <p:txBody>
          <a:bodyPr wrap="square" lIns="342900" tIns="0" rIns="274320" bIns="0" rtlCol="0" anchor="t" anchorCtr="0">
            <a:noAutofit/>
          </a:bodyPr>
          <a:lstStyle/>
          <a:p>
            <a:pPr>
              <a:lnSpc>
                <a:spcPts val="2400"/>
              </a:lnSpc>
              <a:spcAft>
                <a:spcPts val="1200"/>
              </a:spcAft>
            </a:pPr>
            <a:endParaRPr lang="en-US" sz="2400" dirty="0">
              <a:solidFill>
                <a:schemeClr val="bg1"/>
              </a:solidFill>
              <a:ea typeface="Fira Sans" panose="020B0503050000020004" pitchFamily="34" charset="0"/>
            </a:endParaRPr>
          </a:p>
          <a:p>
            <a:pPr>
              <a:lnSpc>
                <a:spcPts val="2400"/>
              </a:lnSpc>
              <a:spcAft>
                <a:spcPts val="1200"/>
              </a:spcAft>
            </a:pPr>
            <a:r>
              <a:rPr lang="en-US" sz="2400" dirty="0">
                <a:solidFill>
                  <a:schemeClr val="bg1"/>
                </a:solidFill>
                <a:ea typeface="Fira Sans" panose="020B0503050000020004" pitchFamily="34" charset="0"/>
              </a:rPr>
              <a:t>Background and Context</a:t>
            </a:r>
          </a:p>
          <a:p>
            <a:pPr>
              <a:lnSpc>
                <a:spcPts val="1500"/>
              </a:lnSpc>
              <a:spcBef>
                <a:spcPts val="500"/>
              </a:spcBef>
            </a:pPr>
            <a:r>
              <a:rPr lang="en-US" sz="1300" spc="-20" dirty="0">
                <a:solidFill>
                  <a:schemeClr val="bg1"/>
                </a:solidFill>
                <a:ea typeface="Fira Sans" panose="020B0503050000020004" pitchFamily="34" charset="0"/>
              </a:rPr>
              <a:t>Both as a matter of funding and as a matter of board governance, nonprofit organizations routinely struggle to maximize the contributions—financial and otherwise—of people who serve on their boards of directors. Bill Meehan and Kim </a:t>
            </a:r>
            <a:r>
              <a:rPr lang="en-US" sz="1300" spc="-20" dirty="0" err="1">
                <a:solidFill>
                  <a:schemeClr val="bg1"/>
                </a:solidFill>
                <a:ea typeface="Fira Sans" panose="020B0503050000020004" pitchFamily="34" charset="0"/>
              </a:rPr>
              <a:t>Jonker</a:t>
            </a:r>
            <a:r>
              <a:rPr lang="en-US" sz="1300" spc="-20" dirty="0">
                <a:solidFill>
                  <a:schemeClr val="bg1"/>
                </a:solidFill>
                <a:ea typeface="Fira Sans" panose="020B0503050000020004" pitchFamily="34" charset="0"/>
              </a:rPr>
              <a:t> raise this point in their book, </a:t>
            </a:r>
            <a:r>
              <a:rPr lang="en-US" sz="1300" i="1" spc="-20" dirty="0">
                <a:solidFill>
                  <a:schemeClr val="bg1"/>
                </a:solidFill>
                <a:latin typeface="Calibri"/>
                <a:ea typeface="Fira Sans" panose="020B0503050000020004" pitchFamily="34" charset="0"/>
                <a:cs typeface="Calibri"/>
              </a:rPr>
              <a:t>Engine of Impact: Essentials of Strategic Leadership in the Nonprofit Sector</a:t>
            </a:r>
            <a:r>
              <a:rPr lang="en-US" sz="1300" spc="-20" dirty="0">
                <a:solidFill>
                  <a:schemeClr val="bg1"/>
                </a:solidFill>
                <a:ea typeface="Fira Sans" panose="020B0503050000020004" pitchFamily="34" charset="0"/>
              </a:rPr>
              <a:t>. They write: “A cardinal principle of fund raising is to start with your board, the best resource you have. Every board member has a responsibility to give money and participate in fundraising activities, but many are falling short.” </a:t>
            </a:r>
          </a:p>
          <a:p>
            <a:pPr>
              <a:lnSpc>
                <a:spcPts val="1500"/>
              </a:lnSpc>
              <a:spcBef>
                <a:spcPts val="1000"/>
              </a:spcBef>
            </a:pPr>
            <a:r>
              <a:rPr lang="en-US" sz="1300" spc="-20" dirty="0">
                <a:solidFill>
                  <a:schemeClr val="bg1"/>
                </a:solidFill>
                <a:ea typeface="Fira Sans" panose="020B0503050000020004" pitchFamily="34" charset="0"/>
              </a:rPr>
              <a:t>The Stanford Survey on Leadership and Management in the Nonprofit Sector, which Meehan and </a:t>
            </a:r>
            <a:r>
              <a:rPr lang="en-US" sz="1300" spc="-20" dirty="0" err="1">
                <a:solidFill>
                  <a:schemeClr val="bg1"/>
                </a:solidFill>
                <a:ea typeface="Fira Sans" panose="020B0503050000020004" pitchFamily="34" charset="0"/>
              </a:rPr>
              <a:t>Jonker</a:t>
            </a:r>
            <a:r>
              <a:rPr lang="en-US" sz="1300" spc="-20" dirty="0">
                <a:solidFill>
                  <a:schemeClr val="bg1"/>
                </a:solidFill>
                <a:ea typeface="Fira Sans" panose="020B0503050000020004" pitchFamily="34" charset="0"/>
              </a:rPr>
              <a:t> conducted as part of their research for </a:t>
            </a:r>
            <a:r>
              <a:rPr lang="en-US" sz="1300" i="1" spc="-20" dirty="0">
                <a:solidFill>
                  <a:schemeClr val="bg1"/>
                </a:solidFill>
                <a:latin typeface="Calibri"/>
                <a:ea typeface="Fira Sans" panose="020B0503050000020004" pitchFamily="34" charset="0"/>
                <a:cs typeface="Calibri"/>
              </a:rPr>
              <a:t>Engine of Impact</a:t>
            </a:r>
            <a:r>
              <a:rPr lang="en-US" sz="1300" spc="-20" dirty="0">
                <a:solidFill>
                  <a:schemeClr val="bg1"/>
                </a:solidFill>
                <a:ea typeface="Fira Sans" panose="020B0503050000020004" pitchFamily="34" charset="0"/>
              </a:rPr>
              <a:t>, revealed notable signs of weakness in this area. Less than half of nonprofit executives and staff members (49 percent) concurred with the statement “The financial giving to my nonprofit by its board members is currently very strong.” And an even smaller share of that respondent group (42 percent) agreed with the statement “My nonprofit’s board currently plays a very strong role in fundraising activities.”</a:t>
            </a:r>
          </a:p>
          <a:p>
            <a:pPr>
              <a:lnSpc>
                <a:spcPts val="1500"/>
              </a:lnSpc>
              <a:spcBef>
                <a:spcPts val="1000"/>
              </a:spcBef>
            </a:pPr>
            <a:r>
              <a:rPr lang="en-US" sz="1300" spc="-20" dirty="0">
                <a:solidFill>
                  <a:schemeClr val="bg1"/>
                </a:solidFill>
                <a:ea typeface="Fira Sans" panose="020B0503050000020004" pitchFamily="34" charset="0"/>
              </a:rPr>
              <a:t>To help leaders of nonprofit organizations evaluate the level of financial giving and participation in development activities among members of their board, Meehan and Jonker created the </a:t>
            </a:r>
            <a:r>
              <a:rPr lang="en-US" sz="1300" i="1" spc="-20" dirty="0">
                <a:solidFill>
                  <a:schemeClr val="bg1"/>
                </a:solidFill>
                <a:ea typeface="Fira Sans" panose="020B0503050000020004" pitchFamily="34" charset="0"/>
                <a:cs typeface="Calibri"/>
              </a:rPr>
              <a:t>Engine of Impact</a:t>
            </a:r>
            <a:r>
              <a:rPr lang="en-US" sz="1300" spc="-20" dirty="0">
                <a:solidFill>
                  <a:schemeClr val="bg1"/>
                </a:solidFill>
                <a:ea typeface="Fira Sans" panose="020B0503050000020004" pitchFamily="34" charset="0"/>
              </a:rPr>
              <a:t> Board Giving Tool. This interactive tool enables users to develop a fact base regarding the current and historical performance of board members in this important aspect of board responsibility. With the tool, users gather and enter several quantitative and qualitative data points, and the result is a set of five slides that together provide an accurate picture of their board’s contribution to funding their organization. This document can serve as the basis for a rich discussion about the board’s role in financial giving to date and its opportunities for improvement in the future.</a:t>
            </a:r>
          </a:p>
        </p:txBody>
      </p:sp>
      <p:sp>
        <p:nvSpPr>
          <p:cNvPr id="7" name="Footer Placeholder 2">
            <a:extLst>
              <a:ext uri="{FF2B5EF4-FFF2-40B4-BE49-F238E27FC236}">
                <a16:creationId xmlns:a16="http://schemas.microsoft.com/office/drawing/2014/main" id="{C806D23F-970E-2D4E-AF08-09D9BA0610B2}"/>
              </a:ext>
            </a:extLst>
          </p:cNvPr>
          <p:cNvSpPr txBox="1">
            <a:spLocks/>
          </p:cNvSpPr>
          <p:nvPr/>
        </p:nvSpPr>
        <p:spPr>
          <a:xfrm>
            <a:off x="963260" y="6894286"/>
            <a:ext cx="2275952" cy="333828"/>
          </a:xfrm>
          <a:prstGeom prst="rect">
            <a:avLst/>
          </a:prstGeom>
        </p:spPr>
        <p:txBody>
          <a:bodyPr wrap="none" lIns="0" tIns="0" rIns="0" bIns="0" anchor="ctr" anchorCtr="0"/>
          <a:lstStyle>
            <a:defPPr>
              <a:defRPr lang="en-US"/>
            </a:defPPr>
            <a:lvl1pPr marL="0" algn="l" defTabSz="914400" rtl="0" eaLnBrk="1" latinLnBrk="0" hangingPunct="1">
              <a:defRPr sz="1000" b="0" i="1" kern="1200">
                <a:solidFill>
                  <a:schemeClr val="tx1"/>
                </a:solidFill>
                <a:latin typeface="Fira Sans" panose="020B0503050000020004" pitchFamily="34" charset="0"/>
                <a:ea typeface="Fira Sans" panose="020B05030500000200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Engine of Impact </a:t>
            </a:r>
            <a:r>
              <a:rPr lang="en-US" i="0" dirty="0">
                <a:solidFill>
                  <a:schemeClr val="bg1"/>
                </a:solidFill>
              </a:rPr>
              <a:t>Board Giving Tool</a:t>
            </a:r>
          </a:p>
        </p:txBody>
      </p:sp>
      <p:grpSp>
        <p:nvGrpSpPr>
          <p:cNvPr id="11" name="Group 10">
            <a:extLst>
              <a:ext uri="{FF2B5EF4-FFF2-40B4-BE49-F238E27FC236}">
                <a16:creationId xmlns:a16="http://schemas.microsoft.com/office/drawing/2014/main" id="{CA35CF30-81CF-ED46-B0E7-00B2BD02C553}"/>
              </a:ext>
            </a:extLst>
          </p:cNvPr>
          <p:cNvGrpSpPr/>
          <p:nvPr/>
        </p:nvGrpSpPr>
        <p:grpSpPr>
          <a:xfrm>
            <a:off x="457200" y="6894135"/>
            <a:ext cx="506060" cy="422729"/>
            <a:chOff x="4776170" y="7139633"/>
            <a:chExt cx="506060" cy="422729"/>
          </a:xfrm>
        </p:grpSpPr>
        <p:sp>
          <p:nvSpPr>
            <p:cNvPr id="13" name="Oval 12">
              <a:extLst>
                <a:ext uri="{FF2B5EF4-FFF2-40B4-BE49-F238E27FC236}">
                  <a16:creationId xmlns:a16="http://schemas.microsoft.com/office/drawing/2014/main" id="{F6B854E4-D2FE-9449-B083-7E899377D52F}"/>
                </a:ext>
              </a:extLst>
            </p:cNvPr>
            <p:cNvSpPr/>
            <p:nvPr/>
          </p:nvSpPr>
          <p:spPr>
            <a:xfrm>
              <a:off x="4860890" y="7139633"/>
              <a:ext cx="336620" cy="336620"/>
            </a:xfrm>
            <a:prstGeom prst="ellipse">
              <a:avLst/>
            </a:prstGeom>
            <a:solidFill>
              <a:srgbClr val="F8C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3">
              <a:extLst>
                <a:ext uri="{FF2B5EF4-FFF2-40B4-BE49-F238E27FC236}">
                  <a16:creationId xmlns:a16="http://schemas.microsoft.com/office/drawing/2014/main" id="{6095FF4A-FC48-3B49-9CAF-9B20F8581EA1}"/>
                </a:ext>
              </a:extLst>
            </p:cNvPr>
            <p:cNvSpPr txBox="1">
              <a:spLocks/>
            </p:cNvSpPr>
            <p:nvPr/>
          </p:nvSpPr>
          <p:spPr>
            <a:xfrm>
              <a:off x="4776170" y="7148554"/>
              <a:ext cx="506060" cy="413808"/>
            </a:xfrm>
            <a:prstGeom prst="rect">
              <a:avLst/>
            </a:prstGeom>
          </p:spPr>
          <p:txBody>
            <a:bodyPr/>
            <a:lstStyle>
              <a:defPPr>
                <a:defRPr lang="en-US"/>
              </a:defPPr>
              <a:lvl1pPr marL="0" algn="ctr" defTabSz="914400" rtl="0" eaLnBrk="1" latinLnBrk="0" hangingPunct="1">
                <a:defRPr sz="1000" kern="1200">
                  <a:solidFill>
                    <a:schemeClr val="tx1"/>
                  </a:solidFill>
                  <a:latin typeface="Fira Sans" panose="020B0503050000020004" pitchFamily="34" charset="0"/>
                  <a:ea typeface="Fira Sans" panose="020B05030500000200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7CEEF4-9724-5446-829C-571502269952}" type="slidenum">
                <a:rPr lang="en-US" sz="1400" smtClean="0">
                  <a:solidFill>
                    <a:schemeClr val="bg1"/>
                  </a:solidFill>
                </a:rPr>
                <a:pPr/>
                <a:t>2</a:t>
              </a:fld>
              <a:endParaRPr lang="en-US" sz="1400" dirty="0">
                <a:solidFill>
                  <a:schemeClr val="bg1"/>
                </a:solidFill>
              </a:endParaRPr>
            </a:p>
          </p:txBody>
        </p:sp>
      </p:grpSp>
    </p:spTree>
    <p:extLst>
      <p:ext uri="{BB962C8B-B14F-4D97-AF65-F5344CB8AC3E}">
        <p14:creationId xmlns:p14="http://schemas.microsoft.com/office/powerpoint/2010/main" val="499879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75DED1-A6BD-CC47-BACC-117742D55C91}"/>
              </a:ext>
            </a:extLst>
          </p:cNvPr>
          <p:cNvPicPr>
            <a:picLocks noChangeAspect="1"/>
          </p:cNvPicPr>
          <p:nvPr/>
        </p:nvPicPr>
        <p:blipFill rotWithShape="1">
          <a:blip r:embed="rId2">
            <a:extLst>
              <a:ext uri="{28A0092B-C50C-407E-A947-70E740481C1C}">
                <a14:useLocalDpi xmlns:a14="http://schemas.microsoft.com/office/drawing/2010/main" val="0"/>
              </a:ext>
            </a:extLst>
          </a:blip>
          <a:srcRect l="5564" r="54323"/>
          <a:stretch/>
        </p:blipFill>
        <p:spPr>
          <a:xfrm>
            <a:off x="457200" y="457200"/>
            <a:ext cx="3667913" cy="6858000"/>
          </a:xfrm>
          <a:prstGeom prst="rect">
            <a:avLst/>
          </a:prstGeom>
        </p:spPr>
      </p:pic>
      <p:sp>
        <p:nvSpPr>
          <p:cNvPr id="2" name="TextBox 1">
            <a:extLst>
              <a:ext uri="{FF2B5EF4-FFF2-40B4-BE49-F238E27FC236}">
                <a16:creationId xmlns:a16="http://schemas.microsoft.com/office/drawing/2014/main" id="{93FBA165-2EF3-8D4D-B8DD-E3D497A186E4}"/>
              </a:ext>
            </a:extLst>
          </p:cNvPr>
          <p:cNvSpPr txBox="1"/>
          <p:nvPr/>
        </p:nvSpPr>
        <p:spPr>
          <a:xfrm>
            <a:off x="4125113" y="457200"/>
            <a:ext cx="5476087" cy="6858000"/>
          </a:xfrm>
          <a:prstGeom prst="rect">
            <a:avLst/>
          </a:prstGeom>
          <a:solidFill>
            <a:srgbClr val="CB4240"/>
          </a:solidFill>
        </p:spPr>
        <p:txBody>
          <a:bodyPr wrap="square" lIns="342900" tIns="0" rIns="274320" bIns="0" rtlCol="0" anchor="t" anchorCtr="0">
            <a:noAutofit/>
          </a:bodyPr>
          <a:lstStyle/>
          <a:p>
            <a:pPr>
              <a:lnSpc>
                <a:spcPts val="2400"/>
              </a:lnSpc>
              <a:spcAft>
                <a:spcPts val="1200"/>
              </a:spcAft>
            </a:pPr>
            <a:endParaRPr lang="en-US" sz="2400" dirty="0">
              <a:solidFill>
                <a:schemeClr val="bg1"/>
              </a:solidFill>
              <a:ea typeface="Fira Sans" panose="020B0503050000020004" pitchFamily="34" charset="0"/>
            </a:endParaRPr>
          </a:p>
          <a:p>
            <a:pPr>
              <a:lnSpc>
                <a:spcPts val="2400"/>
              </a:lnSpc>
              <a:spcAft>
                <a:spcPts val="1200"/>
              </a:spcAft>
            </a:pPr>
            <a:r>
              <a:rPr lang="en-US" sz="2400" dirty="0">
                <a:solidFill>
                  <a:schemeClr val="bg1"/>
                </a:solidFill>
                <a:ea typeface="Fira Sans" panose="020B0503050000020004" pitchFamily="34" charset="0"/>
              </a:rPr>
              <a:t>How to Use This Tool</a:t>
            </a:r>
          </a:p>
          <a:p>
            <a:r>
              <a:rPr lang="en-US" sz="1300" dirty="0">
                <a:solidFill>
                  <a:schemeClr val="bg1"/>
                </a:solidFill>
                <a:ea typeface="Fira Sans" panose="020B0503050000020004" pitchFamily="34" charset="0"/>
              </a:rPr>
              <a:t>Each slide features a set of instructions, located in a yellow text box to the right of the slide. After you complete data entry for a given slide, you can delete that text box. </a:t>
            </a:r>
          </a:p>
          <a:p>
            <a:endParaRPr lang="en-US" sz="1300" dirty="0">
              <a:solidFill>
                <a:schemeClr val="bg1"/>
              </a:solidFill>
              <a:ea typeface="Fira Sans" panose="020B0503050000020004" pitchFamily="34" charset="0"/>
            </a:endParaRPr>
          </a:p>
          <a:p>
            <a:r>
              <a:rPr lang="en-US" sz="1300" spc="10" dirty="0">
                <a:solidFill>
                  <a:schemeClr val="bg1"/>
                </a:solidFill>
                <a:ea typeface="Fira Sans" panose="020B0503050000020004" pitchFamily="34" charset="0"/>
              </a:rPr>
              <a:t>Each slide includes sample numbers. In place of those numbers, you will enter corresponding data for your organization—either by replacing numbers directly in the slide (in the case of numbers that are blue) or by right-clicking over a chart to access an Excel data sheet. (After you update the numbers in blue, you can change the color of those numbers to black.)</a:t>
            </a:r>
          </a:p>
          <a:p>
            <a:endParaRPr lang="en-US" sz="1300" dirty="0">
              <a:solidFill>
                <a:schemeClr val="bg1"/>
              </a:solidFill>
              <a:ea typeface="Fira Sans" panose="020B0503050000020004" pitchFamily="34" charset="0"/>
            </a:endParaRPr>
          </a:p>
          <a:p>
            <a:r>
              <a:rPr lang="en-US" sz="1300" dirty="0">
                <a:solidFill>
                  <a:schemeClr val="bg1"/>
                </a:solidFill>
                <a:ea typeface="Fira Sans" panose="020B0503050000020004" pitchFamily="34" charset="0"/>
              </a:rPr>
              <a:t>To maintain privacy, you should aggregate all data. The names of individual board members should not appear anywhere in the data that you enter. After you complete data entry for all five slides, make sure that you have removed the “Instructions” box on each slide and that you have adjusted the color of the numbers that you have entered. At this point, you can create a final version of the slides. Using this slide set, you can take stock of board giving at your organization and identify opportunities for improvement. For tips on clarifying expectations for giving with your board—and on addressing shortcomings in this area—see pages 147–148 of </a:t>
            </a:r>
            <a:r>
              <a:rPr lang="en-US" sz="1300" i="1" dirty="0">
                <a:solidFill>
                  <a:schemeClr val="bg1"/>
                </a:solidFill>
                <a:latin typeface="Calibri"/>
                <a:ea typeface="Fira Sans" panose="020B0503050000020004" pitchFamily="34" charset="0"/>
                <a:cs typeface="Calibri"/>
              </a:rPr>
              <a:t>Engine of Impact.</a:t>
            </a:r>
          </a:p>
        </p:txBody>
      </p:sp>
      <p:sp>
        <p:nvSpPr>
          <p:cNvPr id="3" name="Footer Placeholder 2">
            <a:extLst>
              <a:ext uri="{FF2B5EF4-FFF2-40B4-BE49-F238E27FC236}">
                <a16:creationId xmlns:a16="http://schemas.microsoft.com/office/drawing/2014/main" id="{1173D25E-C714-6843-81D8-60EBFB08A0FF}"/>
              </a:ext>
            </a:extLst>
          </p:cNvPr>
          <p:cNvSpPr txBox="1">
            <a:spLocks/>
          </p:cNvSpPr>
          <p:nvPr/>
        </p:nvSpPr>
        <p:spPr>
          <a:xfrm>
            <a:off x="963260" y="6894286"/>
            <a:ext cx="2275952" cy="333828"/>
          </a:xfrm>
          <a:prstGeom prst="rect">
            <a:avLst/>
          </a:prstGeom>
        </p:spPr>
        <p:txBody>
          <a:bodyPr wrap="none" lIns="0" tIns="0" rIns="0" bIns="0" anchor="ctr" anchorCtr="0"/>
          <a:lstStyle>
            <a:defPPr>
              <a:defRPr lang="en-US"/>
            </a:defPPr>
            <a:lvl1pPr marL="0" algn="l" defTabSz="914400" rtl="0" eaLnBrk="1" latinLnBrk="0" hangingPunct="1">
              <a:defRPr sz="1000" b="0" i="1" kern="1200">
                <a:solidFill>
                  <a:schemeClr val="tx1"/>
                </a:solidFill>
                <a:latin typeface="Fira Sans" panose="020B0503050000020004" pitchFamily="34" charset="0"/>
                <a:ea typeface="Fira Sans" panose="020B05030500000200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Engine of Impact </a:t>
            </a:r>
            <a:r>
              <a:rPr lang="en-US" i="0" dirty="0">
                <a:solidFill>
                  <a:schemeClr val="bg1"/>
                </a:solidFill>
              </a:rPr>
              <a:t>Board Giving Tool</a:t>
            </a:r>
          </a:p>
        </p:txBody>
      </p:sp>
      <p:grpSp>
        <p:nvGrpSpPr>
          <p:cNvPr id="12" name="Group 11">
            <a:extLst>
              <a:ext uri="{FF2B5EF4-FFF2-40B4-BE49-F238E27FC236}">
                <a16:creationId xmlns:a16="http://schemas.microsoft.com/office/drawing/2014/main" id="{CA35CF30-81CF-ED46-B0E7-00B2BD02C553}"/>
              </a:ext>
            </a:extLst>
          </p:cNvPr>
          <p:cNvGrpSpPr/>
          <p:nvPr/>
        </p:nvGrpSpPr>
        <p:grpSpPr>
          <a:xfrm>
            <a:off x="457200" y="6894135"/>
            <a:ext cx="506060" cy="422729"/>
            <a:chOff x="4776170" y="7139633"/>
            <a:chExt cx="506060" cy="422729"/>
          </a:xfrm>
        </p:grpSpPr>
        <p:sp>
          <p:nvSpPr>
            <p:cNvPr id="13" name="Oval 12">
              <a:extLst>
                <a:ext uri="{FF2B5EF4-FFF2-40B4-BE49-F238E27FC236}">
                  <a16:creationId xmlns:a16="http://schemas.microsoft.com/office/drawing/2014/main" id="{F6B854E4-D2FE-9449-B083-7E899377D52F}"/>
                </a:ext>
              </a:extLst>
            </p:cNvPr>
            <p:cNvSpPr/>
            <p:nvPr/>
          </p:nvSpPr>
          <p:spPr>
            <a:xfrm>
              <a:off x="4860890" y="7139633"/>
              <a:ext cx="336620" cy="336620"/>
            </a:xfrm>
            <a:prstGeom prst="ellipse">
              <a:avLst/>
            </a:prstGeom>
            <a:solidFill>
              <a:srgbClr val="F8C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3">
              <a:extLst>
                <a:ext uri="{FF2B5EF4-FFF2-40B4-BE49-F238E27FC236}">
                  <a16:creationId xmlns:a16="http://schemas.microsoft.com/office/drawing/2014/main" id="{6095FF4A-FC48-3B49-9CAF-9B20F8581EA1}"/>
                </a:ext>
              </a:extLst>
            </p:cNvPr>
            <p:cNvSpPr txBox="1">
              <a:spLocks/>
            </p:cNvSpPr>
            <p:nvPr/>
          </p:nvSpPr>
          <p:spPr>
            <a:xfrm>
              <a:off x="4776170" y="7148554"/>
              <a:ext cx="506060" cy="413808"/>
            </a:xfrm>
            <a:prstGeom prst="rect">
              <a:avLst/>
            </a:prstGeom>
          </p:spPr>
          <p:txBody>
            <a:bodyPr/>
            <a:lstStyle>
              <a:defPPr>
                <a:defRPr lang="en-US"/>
              </a:defPPr>
              <a:lvl1pPr marL="0" algn="ctr" defTabSz="914400" rtl="0" eaLnBrk="1" latinLnBrk="0" hangingPunct="1">
                <a:defRPr sz="1000" kern="1200">
                  <a:solidFill>
                    <a:schemeClr val="tx1"/>
                  </a:solidFill>
                  <a:latin typeface="Fira Sans" panose="020B0503050000020004" pitchFamily="34" charset="0"/>
                  <a:ea typeface="Fira Sans" panose="020B05030500000200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7CEEF4-9724-5446-829C-571502269952}" type="slidenum">
                <a:rPr lang="en-US" sz="1400" smtClean="0">
                  <a:solidFill>
                    <a:schemeClr val="bg1"/>
                  </a:solidFill>
                </a:rPr>
                <a:pPr/>
                <a:t>3</a:t>
              </a:fld>
              <a:endParaRPr lang="en-US" sz="1400" dirty="0">
                <a:solidFill>
                  <a:schemeClr val="bg1"/>
                </a:solidFill>
              </a:endParaRPr>
            </a:p>
          </p:txBody>
        </p:sp>
      </p:grpSp>
    </p:spTree>
    <p:extLst>
      <p:ext uri="{BB962C8B-B14F-4D97-AF65-F5344CB8AC3E}">
        <p14:creationId xmlns:p14="http://schemas.microsoft.com/office/powerpoint/2010/main" val="744241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a:extLst>
              <a:ext uri="{FF2B5EF4-FFF2-40B4-BE49-F238E27FC236}">
                <a16:creationId xmlns:a16="http://schemas.microsoft.com/office/drawing/2014/main" id="{024CB9BB-D1E1-E74B-8D96-39EB2F4964E7}"/>
              </a:ext>
            </a:extLst>
          </p:cNvPr>
          <p:cNvGraphicFramePr/>
          <p:nvPr>
            <p:extLst>
              <p:ext uri="{D42A27DB-BD31-4B8C-83A1-F6EECF244321}">
                <p14:modId xmlns:p14="http://schemas.microsoft.com/office/powerpoint/2010/main" val="4241693663"/>
              </p:ext>
            </p:extLst>
          </p:nvPr>
        </p:nvGraphicFramePr>
        <p:xfrm>
          <a:off x="2367149" y="2459399"/>
          <a:ext cx="6534969" cy="3626351"/>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1A6EE739-D8D3-454C-A7AC-CB7E22FCDCC8}"/>
              </a:ext>
            </a:extLst>
          </p:cNvPr>
          <p:cNvSpPr>
            <a:spLocks noGrp="1"/>
          </p:cNvSpPr>
          <p:nvPr>
            <p:ph type="title"/>
          </p:nvPr>
        </p:nvSpPr>
        <p:spPr/>
        <p:txBody>
          <a:bodyPr/>
          <a:lstStyle/>
          <a:p>
            <a:r>
              <a:rPr lang="en-US" dirty="0"/>
              <a:t>  </a:t>
            </a:r>
          </a:p>
        </p:txBody>
      </p:sp>
      <p:sp>
        <p:nvSpPr>
          <p:cNvPr id="7" name="Footer Placeholder 2">
            <a:extLst>
              <a:ext uri="{FF2B5EF4-FFF2-40B4-BE49-F238E27FC236}">
                <a16:creationId xmlns:a16="http://schemas.microsoft.com/office/drawing/2014/main" id="{9A4ADDCB-9BFD-954A-A6C2-D561759295D8}"/>
              </a:ext>
            </a:extLst>
          </p:cNvPr>
          <p:cNvSpPr txBox="1">
            <a:spLocks/>
          </p:cNvSpPr>
          <p:nvPr/>
        </p:nvSpPr>
        <p:spPr>
          <a:xfrm>
            <a:off x="963260" y="6894286"/>
            <a:ext cx="2275952" cy="333828"/>
          </a:xfrm>
          <a:prstGeom prst="rect">
            <a:avLst/>
          </a:prstGeom>
        </p:spPr>
        <p:txBody>
          <a:bodyPr wrap="none" lIns="0" tIns="0" rIns="0" bIns="0" anchor="ctr" anchorCtr="0"/>
          <a:lstStyle>
            <a:defPPr>
              <a:defRPr lang="en-US"/>
            </a:defPPr>
            <a:lvl1pPr marL="0" algn="l" defTabSz="914400" rtl="0" eaLnBrk="1" latinLnBrk="0" hangingPunct="1">
              <a:defRPr sz="1000" b="0" i="1" kern="1200">
                <a:solidFill>
                  <a:schemeClr val="tx1"/>
                </a:solidFill>
                <a:latin typeface="Fira Sans" panose="020B0503050000020004" pitchFamily="34" charset="0"/>
                <a:ea typeface="Fira Sans" panose="020B05030500000200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lumMod val="65000"/>
                  </a:schemeClr>
                </a:solidFill>
                <a:latin typeface="Calibri" panose="020F0502020204030204" pitchFamily="34" charset="0"/>
                <a:cs typeface="Calibri" panose="020F0502020204030204" pitchFamily="34" charset="0"/>
              </a:rPr>
              <a:t>Engine of Impact </a:t>
            </a:r>
            <a:r>
              <a:rPr lang="en-US" i="0" dirty="0">
                <a:solidFill>
                  <a:schemeClr val="bg1">
                    <a:lumMod val="65000"/>
                  </a:schemeClr>
                </a:solidFill>
                <a:latin typeface="Calibri" panose="020F0502020204030204" pitchFamily="34" charset="0"/>
                <a:cs typeface="Calibri" panose="020F0502020204030204" pitchFamily="34" charset="0"/>
              </a:rPr>
              <a:t>Board Giving Tool</a:t>
            </a:r>
          </a:p>
        </p:txBody>
      </p:sp>
      <p:sp>
        <p:nvSpPr>
          <p:cNvPr id="14" name="TextBox 13">
            <a:extLst>
              <a:ext uri="{FF2B5EF4-FFF2-40B4-BE49-F238E27FC236}">
                <a16:creationId xmlns:a16="http://schemas.microsoft.com/office/drawing/2014/main" id="{FBF60455-C6FC-DE49-8342-3ED9054D2D8B}"/>
              </a:ext>
            </a:extLst>
          </p:cNvPr>
          <p:cNvSpPr txBox="1"/>
          <p:nvPr/>
        </p:nvSpPr>
        <p:spPr>
          <a:xfrm>
            <a:off x="457200" y="1616232"/>
            <a:ext cx="9144000" cy="750807"/>
          </a:xfrm>
          <a:prstGeom prst="rect">
            <a:avLst/>
          </a:prstGeom>
          <a:noFill/>
        </p:spPr>
        <p:txBody>
          <a:bodyPr wrap="square" lIns="457200" tIns="342900" rIns="457200" bIns="0" rtlCol="0" anchor="t" anchorCtr="0">
            <a:noAutofit/>
          </a:bodyPr>
          <a:lstStyle/>
          <a:p>
            <a:pPr algn="ctr"/>
            <a:r>
              <a:rPr lang="en-US" sz="1600" b="1" dirty="0">
                <a:latin typeface="Calibri" panose="020F0502020204030204" pitchFamily="34" charset="0"/>
                <a:ea typeface="Fira Sans" panose="020B0503050000020004" pitchFamily="34" charset="0"/>
                <a:cs typeface="Calibri" panose="020F0502020204030204" pitchFamily="34" charset="0"/>
              </a:rPr>
              <a:t>Total Lifetime Giving by Current Board Members</a:t>
            </a:r>
            <a:r>
              <a:rPr lang="en-US" sz="1600" b="1">
                <a:latin typeface="Calibri" panose="020F0502020204030204" pitchFamily="34" charset="0"/>
                <a:ea typeface="Fira Sans" panose="020B0503050000020004" pitchFamily="34" charset="0"/>
                <a:cs typeface="Calibri" panose="020F0502020204030204" pitchFamily="34" charset="0"/>
              </a:rPr>
              <a:t>, Organized </a:t>
            </a:r>
            <a:r>
              <a:rPr lang="en-US" sz="1600" b="1" dirty="0">
                <a:latin typeface="Calibri" panose="020F0502020204030204" pitchFamily="34" charset="0"/>
                <a:ea typeface="Fira Sans" panose="020B0503050000020004" pitchFamily="34" charset="0"/>
                <a:cs typeface="Calibri" panose="020F0502020204030204" pitchFamily="34" charset="0"/>
              </a:rPr>
              <a:t>by Level of Generosity</a:t>
            </a:r>
            <a:endParaRPr lang="en-US" sz="1400" dirty="0">
              <a:latin typeface="Calibri" panose="020F0502020204030204" pitchFamily="34" charset="0"/>
              <a:ea typeface="Fira Sans" panose="020B0503050000020004" pitchFamily="34" charset="0"/>
              <a:cs typeface="Calibri" panose="020F0502020204030204" pitchFamily="34" charset="0"/>
            </a:endParaRPr>
          </a:p>
          <a:p>
            <a:pPr algn="ctr"/>
            <a:endParaRPr lang="en-US" sz="1400" dirty="0">
              <a:latin typeface="Calibri" panose="020F0502020204030204" pitchFamily="34" charset="0"/>
              <a:ea typeface="Fira Sans" panose="020B0503050000020004" pitchFamily="34" charset="0"/>
              <a:cs typeface="Calibri" panose="020F0502020204030204" pitchFamily="34" charset="0"/>
            </a:endParaRPr>
          </a:p>
        </p:txBody>
      </p:sp>
      <p:sp>
        <p:nvSpPr>
          <p:cNvPr id="15" name="McK Measure">
            <a:extLst>
              <a:ext uri="{FF2B5EF4-FFF2-40B4-BE49-F238E27FC236}">
                <a16:creationId xmlns:a16="http://schemas.microsoft.com/office/drawing/2014/main" id="{3C36425E-2678-504C-9EA6-989A6F91808E}"/>
              </a:ext>
            </a:extLst>
          </p:cNvPr>
          <p:cNvSpPr txBox="1">
            <a:spLocks noChangeArrowheads="1"/>
          </p:cNvSpPr>
          <p:nvPr>
            <p:custDataLst>
              <p:tags r:id="rId1"/>
            </p:custDataLst>
          </p:nvPr>
        </p:nvSpPr>
        <p:spPr bwMode="auto">
          <a:xfrm>
            <a:off x="3019861" y="6390378"/>
            <a:ext cx="3756932"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1600">
                <a:solidFill>
                  <a:schemeClr val="tx1"/>
                </a:solidFill>
                <a:latin typeface="Arial" charset="0"/>
                <a:ea typeface="MS PGothic" charset="0"/>
                <a:cs typeface="MS PGothic" charset="0"/>
              </a:defRPr>
            </a:lvl1pPr>
            <a:lvl2pPr marL="447675">
              <a:defRPr sz="1600">
                <a:solidFill>
                  <a:schemeClr val="tx1"/>
                </a:solidFill>
                <a:latin typeface="Arial" charset="0"/>
                <a:ea typeface="MS PGothic" charset="0"/>
                <a:cs typeface="MS PGothic" charset="0"/>
              </a:defRPr>
            </a:lvl2pPr>
            <a:lvl3pPr marL="895350">
              <a:defRPr sz="1600">
                <a:solidFill>
                  <a:schemeClr val="tx1"/>
                </a:solidFill>
                <a:latin typeface="Arial" charset="0"/>
                <a:ea typeface="MS PGothic" charset="0"/>
                <a:cs typeface="MS PGothic" charset="0"/>
              </a:defRPr>
            </a:lvl3pPr>
            <a:lvl4pPr marL="1344613">
              <a:defRPr sz="1600">
                <a:solidFill>
                  <a:schemeClr val="tx1"/>
                </a:solidFill>
                <a:latin typeface="Arial" charset="0"/>
                <a:ea typeface="MS PGothic" charset="0"/>
                <a:cs typeface="MS PGothic" charset="0"/>
              </a:defRPr>
            </a:lvl4pPr>
            <a:lvl5pPr marL="1792288">
              <a:defRPr sz="1600">
                <a:solidFill>
                  <a:schemeClr val="tx1"/>
                </a:solidFill>
                <a:latin typeface="Arial" charset="0"/>
                <a:ea typeface="MS PGothic" charset="0"/>
                <a:cs typeface="MS PGothic" charset="0"/>
              </a:defRPr>
            </a:lvl5pPr>
            <a:lvl6pPr marL="2249488" eaLnBrk="0" hangingPunct="0">
              <a:defRPr sz="1600">
                <a:solidFill>
                  <a:schemeClr val="tx1"/>
                </a:solidFill>
                <a:latin typeface="Arial" charset="0"/>
                <a:ea typeface="MS PGothic" charset="0"/>
                <a:cs typeface="MS PGothic" charset="0"/>
              </a:defRPr>
            </a:lvl6pPr>
            <a:lvl7pPr marL="2706688" eaLnBrk="0" hangingPunct="0">
              <a:defRPr sz="1600">
                <a:solidFill>
                  <a:schemeClr val="tx1"/>
                </a:solidFill>
                <a:latin typeface="Arial" charset="0"/>
                <a:ea typeface="MS PGothic" charset="0"/>
                <a:cs typeface="MS PGothic" charset="0"/>
              </a:defRPr>
            </a:lvl7pPr>
            <a:lvl8pPr marL="3163888" eaLnBrk="0" hangingPunct="0">
              <a:defRPr sz="1600">
                <a:solidFill>
                  <a:schemeClr val="tx1"/>
                </a:solidFill>
                <a:latin typeface="Arial" charset="0"/>
                <a:ea typeface="MS PGothic" charset="0"/>
                <a:cs typeface="MS PGothic" charset="0"/>
              </a:defRPr>
            </a:lvl8pPr>
            <a:lvl9pPr marL="3621088" eaLnBrk="0" hangingPunct="0">
              <a:defRPr sz="1600">
                <a:solidFill>
                  <a:schemeClr val="tx1"/>
                </a:solidFill>
                <a:latin typeface="Arial" charset="0"/>
                <a:ea typeface="MS PGothic" charset="0"/>
                <a:cs typeface="MS PGothic" charset="0"/>
              </a:defRPr>
            </a:lvl9pPr>
          </a:lstStyle>
          <a:p>
            <a:pPr defTabSz="895350" eaLnBrk="1" hangingPunct="1"/>
            <a:r>
              <a:rPr lang="en-US" sz="1400" dirty="0">
                <a:latin typeface="Calibri" panose="020F0502020204030204" pitchFamily="34" charset="0"/>
                <a:ea typeface="Fira Sans" panose="020B0503050000020004" pitchFamily="34" charset="0"/>
                <a:cs typeface="Calibri" panose="020F0502020204030204" pitchFamily="34" charset="0"/>
              </a:rPr>
              <a:t>Total lifetime giving by current board members: </a:t>
            </a:r>
          </a:p>
          <a:p>
            <a:pPr defTabSz="895350" eaLnBrk="1" hangingPunct="1"/>
            <a:r>
              <a:rPr lang="en-US" sz="1400" dirty="0">
                <a:solidFill>
                  <a:srgbClr val="0070C0"/>
                </a:solidFill>
                <a:latin typeface="Calibri" panose="020F0502020204030204" pitchFamily="34" charset="0"/>
                <a:ea typeface="Fira Sans" panose="020B0503050000020004" pitchFamily="34" charset="0"/>
                <a:cs typeface="Calibri" panose="020F0502020204030204" pitchFamily="34" charset="0"/>
              </a:rPr>
              <a:t>$152,000</a:t>
            </a:r>
          </a:p>
        </p:txBody>
      </p:sp>
      <p:sp>
        <p:nvSpPr>
          <p:cNvPr id="16" name="Rectangle 6">
            <a:extLst>
              <a:ext uri="{FF2B5EF4-FFF2-40B4-BE49-F238E27FC236}">
                <a16:creationId xmlns:a16="http://schemas.microsoft.com/office/drawing/2014/main" id="{227FFA58-1AA9-BA42-9B39-2E2490E34825}"/>
              </a:ext>
            </a:extLst>
          </p:cNvPr>
          <p:cNvSpPr>
            <a:spLocks noChangeArrowheads="1"/>
          </p:cNvSpPr>
          <p:nvPr/>
        </p:nvSpPr>
        <p:spPr bwMode="gray">
          <a:xfrm>
            <a:off x="3141572" y="5911329"/>
            <a:ext cx="55968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defTabSz="895350" eaLnBrk="1" hangingPunct="1">
              <a:buSzPct val="120000"/>
            </a:pPr>
            <a:r>
              <a:rPr lang="en-US" sz="1200" dirty="0">
                <a:solidFill>
                  <a:srgbClr val="0070C0"/>
                </a:solidFill>
                <a:latin typeface="Calibri" panose="020F0502020204030204" pitchFamily="34" charset="0"/>
                <a:cs typeface="Calibri" panose="020F0502020204030204" pitchFamily="34" charset="0"/>
              </a:rPr>
              <a:t>$18,750</a:t>
            </a:r>
          </a:p>
        </p:txBody>
      </p:sp>
      <p:sp>
        <p:nvSpPr>
          <p:cNvPr id="17" name="Rectangle 7">
            <a:extLst>
              <a:ext uri="{FF2B5EF4-FFF2-40B4-BE49-F238E27FC236}">
                <a16:creationId xmlns:a16="http://schemas.microsoft.com/office/drawing/2014/main" id="{95BBB80B-1BCF-0646-87EA-1DFB2492D6BD}"/>
              </a:ext>
            </a:extLst>
          </p:cNvPr>
          <p:cNvSpPr>
            <a:spLocks noChangeArrowheads="1"/>
          </p:cNvSpPr>
          <p:nvPr/>
        </p:nvSpPr>
        <p:spPr bwMode="gray">
          <a:xfrm>
            <a:off x="4696642" y="5911330"/>
            <a:ext cx="512331"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defTabSz="895350" eaLnBrk="1" hangingPunct="1">
              <a:buSzPct val="120000"/>
            </a:pPr>
            <a:r>
              <a:rPr lang="en-US" sz="1200" dirty="0">
                <a:solidFill>
                  <a:srgbClr val="0070C0"/>
                </a:solidFill>
              </a:rPr>
              <a:t>$2,120</a:t>
            </a:r>
          </a:p>
        </p:txBody>
      </p:sp>
      <p:sp>
        <p:nvSpPr>
          <p:cNvPr id="18" name="Rectangle 8">
            <a:extLst>
              <a:ext uri="{FF2B5EF4-FFF2-40B4-BE49-F238E27FC236}">
                <a16:creationId xmlns:a16="http://schemas.microsoft.com/office/drawing/2014/main" id="{BBCC3505-5BE3-D745-BFB1-216F59782133}"/>
              </a:ext>
            </a:extLst>
          </p:cNvPr>
          <p:cNvSpPr>
            <a:spLocks noChangeArrowheads="1"/>
          </p:cNvSpPr>
          <p:nvPr/>
        </p:nvSpPr>
        <p:spPr bwMode="gray">
          <a:xfrm>
            <a:off x="6265710" y="5911329"/>
            <a:ext cx="3891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defTabSz="895350" eaLnBrk="1" hangingPunct="1">
              <a:buSzPct val="120000"/>
            </a:pPr>
            <a:r>
              <a:rPr lang="en-US" sz="1200" dirty="0">
                <a:solidFill>
                  <a:srgbClr val="0070C0"/>
                </a:solidFill>
              </a:rPr>
              <a:t>$850</a:t>
            </a:r>
          </a:p>
        </p:txBody>
      </p:sp>
      <p:sp>
        <p:nvSpPr>
          <p:cNvPr id="19" name="Rectangle 9">
            <a:extLst>
              <a:ext uri="{FF2B5EF4-FFF2-40B4-BE49-F238E27FC236}">
                <a16:creationId xmlns:a16="http://schemas.microsoft.com/office/drawing/2014/main" id="{49194F1F-2360-3847-A03F-D586F635E041}"/>
              </a:ext>
            </a:extLst>
          </p:cNvPr>
          <p:cNvSpPr>
            <a:spLocks noChangeArrowheads="1"/>
          </p:cNvSpPr>
          <p:nvPr/>
        </p:nvSpPr>
        <p:spPr bwMode="gray">
          <a:xfrm>
            <a:off x="7728084" y="5901084"/>
            <a:ext cx="5969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defTabSz="895350" eaLnBrk="1" hangingPunct="1">
              <a:buSzPct val="120000"/>
            </a:pPr>
            <a:r>
              <a:rPr lang="en-US" sz="1200" dirty="0">
                <a:solidFill>
                  <a:srgbClr val="0070C0"/>
                </a:solidFill>
              </a:rPr>
              <a:t>$7,238</a:t>
            </a:r>
          </a:p>
        </p:txBody>
      </p:sp>
      <p:sp>
        <p:nvSpPr>
          <p:cNvPr id="20" name="Rectangle 10">
            <a:extLst>
              <a:ext uri="{FF2B5EF4-FFF2-40B4-BE49-F238E27FC236}">
                <a16:creationId xmlns:a16="http://schemas.microsoft.com/office/drawing/2014/main" id="{0C39B74F-863D-4346-8963-6FA62F2080F4}"/>
              </a:ext>
            </a:extLst>
          </p:cNvPr>
          <p:cNvSpPr>
            <a:spLocks noChangeArrowheads="1"/>
          </p:cNvSpPr>
          <p:nvPr/>
        </p:nvSpPr>
        <p:spPr bwMode="gray">
          <a:xfrm>
            <a:off x="815096" y="5603636"/>
            <a:ext cx="1552054"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defTabSz="895350" eaLnBrk="1" hangingPunct="1">
              <a:buSzPct val="120000"/>
            </a:pPr>
            <a:r>
              <a:rPr lang="en-US" altLang="ja-JP" sz="1200" b="1" dirty="0">
                <a:latin typeface="Calibri" panose="020F0502020204030204" pitchFamily="34" charset="0"/>
                <a:ea typeface="Fira Sans" panose="020B0503050000020004" pitchFamily="34" charset="0"/>
                <a:cs typeface="Calibri" panose="020F0502020204030204" pitchFamily="34" charset="0"/>
              </a:rPr>
              <a:t>Average lifetime giving among board members in each cluster</a:t>
            </a:r>
          </a:p>
        </p:txBody>
      </p:sp>
      <p:sp>
        <p:nvSpPr>
          <p:cNvPr id="22" name="TextBox 21">
            <a:extLst>
              <a:ext uri="{FF2B5EF4-FFF2-40B4-BE49-F238E27FC236}">
                <a16:creationId xmlns:a16="http://schemas.microsoft.com/office/drawing/2014/main" id="{C606BD9D-C231-7242-B9F4-53D034A5C291}"/>
              </a:ext>
            </a:extLst>
          </p:cNvPr>
          <p:cNvSpPr txBox="1"/>
          <p:nvPr/>
        </p:nvSpPr>
        <p:spPr>
          <a:xfrm>
            <a:off x="10104885" y="0"/>
            <a:ext cx="2852057" cy="7768682"/>
          </a:xfrm>
          <a:prstGeom prst="rect">
            <a:avLst/>
          </a:prstGeom>
          <a:solidFill>
            <a:srgbClr val="F8C32F">
              <a:alpha val="90000"/>
            </a:srgbClr>
          </a:solidFill>
        </p:spPr>
        <p:txBody>
          <a:bodyPr wrap="square" lIns="228600" tIns="0" rIns="228600" bIns="0" rtlCol="0" anchor="t" anchorCtr="0">
            <a:noAutofit/>
          </a:bodyPr>
          <a:lstStyle/>
          <a:p>
            <a:pPr algn="ctr">
              <a:lnSpc>
                <a:spcPts val="2400"/>
              </a:lnSpc>
              <a:spcAft>
                <a:spcPts val="1200"/>
              </a:spcAft>
            </a:pPr>
            <a:endParaRPr lang="en-US" sz="2400" dirty="0">
              <a:latin typeface="Calibri" panose="020F0502020204030204" pitchFamily="34" charset="0"/>
              <a:ea typeface="Fira Sans" panose="020B0503050000020004" pitchFamily="34" charset="0"/>
              <a:cs typeface="Calibri" panose="020F0502020204030204" pitchFamily="34" charset="0"/>
            </a:endParaRPr>
          </a:p>
          <a:p>
            <a:pPr algn="ctr">
              <a:lnSpc>
                <a:spcPts val="2400"/>
              </a:lnSpc>
              <a:spcAft>
                <a:spcPts val="1200"/>
              </a:spcAft>
            </a:pPr>
            <a:r>
              <a:rPr lang="en-US" sz="2400" dirty="0">
                <a:latin typeface="Calibri" panose="020F0502020204030204" pitchFamily="34" charset="0"/>
                <a:ea typeface="Fira Sans" panose="020B0503050000020004" pitchFamily="34" charset="0"/>
                <a:cs typeface="Calibri" panose="020F0502020204030204" pitchFamily="34" charset="0"/>
              </a:rPr>
              <a:t>Instructions</a:t>
            </a:r>
          </a:p>
          <a:p>
            <a:pPr marL="228600" indent="-228600">
              <a:lnSpc>
                <a:spcPts val="1200"/>
              </a:lnSpc>
              <a:spcAft>
                <a:spcPts val="1200"/>
              </a:spcAft>
              <a:buFont typeface="+mj-lt"/>
              <a:buAutoNum type="arabicPeriod"/>
            </a:pPr>
            <a:r>
              <a:rPr lang="en-US" sz="1000" dirty="0">
                <a:latin typeface="Calibri" panose="020F0502020204030204" pitchFamily="34" charset="0"/>
                <a:ea typeface="Fira Sans" panose="020B0503050000020004" pitchFamily="34" charset="0"/>
                <a:cs typeface="Calibri" panose="020F0502020204030204" pitchFamily="34" charset="0"/>
              </a:rPr>
              <a:t>Collect data on lifetime household giving by each member of your board. (In gathering this information, you can either include or exclude gift pledges.) Add up the amounts for all current members, and enter that total under “Total lifetime giving by current board members.” Also enter the number of board members under “Size of board.”</a:t>
            </a:r>
          </a:p>
          <a:p>
            <a:pPr marL="228600" indent="-228600">
              <a:lnSpc>
                <a:spcPts val="1200"/>
              </a:lnSpc>
              <a:spcAft>
                <a:spcPts val="1200"/>
              </a:spcAft>
              <a:buFont typeface="+mj-lt"/>
              <a:buAutoNum type="arabicPeriod"/>
            </a:pPr>
            <a:r>
              <a:rPr lang="en-US" sz="1000" dirty="0">
                <a:latin typeface="Calibri" panose="020F0502020204030204" pitchFamily="34" charset="0"/>
                <a:ea typeface="Fira Sans" panose="020B0503050000020004" pitchFamily="34" charset="0"/>
                <a:cs typeface="Calibri" panose="020F0502020204030204" pitchFamily="34" charset="0"/>
              </a:rPr>
              <a:t>Rank all board members by the amount of their cumulative giving and group them into three clusters that reflect their level of generosity: top third, middle third, and bottom third. </a:t>
            </a:r>
          </a:p>
          <a:p>
            <a:pPr marL="228600" indent="-228600">
              <a:lnSpc>
                <a:spcPts val="1200"/>
              </a:lnSpc>
              <a:spcAft>
                <a:spcPts val="1200"/>
              </a:spcAft>
              <a:buFont typeface="+mj-lt"/>
              <a:buAutoNum type="arabicPeriod"/>
            </a:pPr>
            <a:r>
              <a:rPr lang="en-US" sz="1000" dirty="0">
                <a:latin typeface="Calibri" panose="020F0502020204030204" pitchFamily="34" charset="0"/>
                <a:ea typeface="Fira Sans" panose="020B0503050000020004" pitchFamily="34" charset="0"/>
                <a:cs typeface="Calibri" panose="020F0502020204030204" pitchFamily="34" charset="0"/>
              </a:rPr>
              <a:t>Calculate the average amount given by board members within each cluster, and enter the result below the corresponding bar in the chart.</a:t>
            </a:r>
          </a:p>
          <a:p>
            <a:pPr marL="228600" indent="-228600">
              <a:lnSpc>
                <a:spcPts val="1200"/>
              </a:lnSpc>
              <a:spcAft>
                <a:spcPts val="1200"/>
              </a:spcAft>
              <a:buFont typeface="+mj-lt"/>
              <a:buAutoNum type="arabicPeriod"/>
            </a:pPr>
            <a:r>
              <a:rPr lang="en-US" sz="1000" dirty="0">
                <a:latin typeface="Calibri" panose="020F0502020204030204" pitchFamily="34" charset="0"/>
                <a:ea typeface="Fira Sans" panose="020B0503050000020004" pitchFamily="34" charset="0"/>
                <a:cs typeface="Calibri" panose="020F0502020204030204" pitchFamily="34" charset="0"/>
              </a:rPr>
              <a:t>Calculate giving by board members within each cluster as a percentage of total giving by current board members. </a:t>
            </a:r>
          </a:p>
          <a:p>
            <a:pPr marL="228600" indent="-228600">
              <a:lnSpc>
                <a:spcPts val="1200"/>
              </a:lnSpc>
              <a:spcAft>
                <a:spcPts val="1200"/>
              </a:spcAft>
              <a:buFont typeface="+mj-lt"/>
              <a:buAutoNum type="arabicPeriod"/>
            </a:pPr>
            <a:r>
              <a:rPr lang="en-US" sz="1000" dirty="0">
                <a:latin typeface="Calibri" panose="020F0502020204030204" pitchFamily="34" charset="0"/>
                <a:ea typeface="Fira Sans" panose="020B0503050000020004" pitchFamily="34" charset="0"/>
                <a:cs typeface="Calibri" panose="020F0502020204030204" pitchFamily="34" charset="0"/>
              </a:rPr>
              <a:t>To replace sample percentage data with data from your organization, right-click over the bar graph and select “Edit Data.”</a:t>
            </a:r>
          </a:p>
          <a:p>
            <a:pPr marL="228600" indent="-228600">
              <a:lnSpc>
                <a:spcPts val="1200"/>
              </a:lnSpc>
              <a:spcAft>
                <a:spcPts val="1200"/>
              </a:spcAft>
              <a:buFont typeface="+mj-lt"/>
              <a:buAutoNum type="arabicPeriod"/>
            </a:pPr>
            <a:r>
              <a:rPr lang="en-US" sz="1000" dirty="0">
                <a:latin typeface="Calibri" panose="020F0502020204030204" pitchFamily="34" charset="0"/>
                <a:ea typeface="Fira Sans" panose="020B0503050000020004" pitchFamily="34" charset="0"/>
                <a:cs typeface="Calibri" panose="020F0502020204030204" pitchFamily="34" charset="0"/>
              </a:rPr>
              <a:t>Enter data into the linked Excel spreadsheet. (The numbers that you enter will show total giving within each cluster as a percentage of total giving.)</a:t>
            </a:r>
          </a:p>
          <a:p>
            <a:pPr marL="228600" indent="-228600">
              <a:lnSpc>
                <a:spcPts val="1200"/>
              </a:lnSpc>
              <a:spcAft>
                <a:spcPts val="1200"/>
              </a:spcAft>
              <a:buFont typeface="+mj-lt"/>
              <a:buAutoNum type="arabicPeriod"/>
            </a:pPr>
            <a:r>
              <a:rPr lang="en-US" sz="1000" dirty="0">
                <a:latin typeface="Calibri" panose="020F0502020204030204" pitchFamily="34" charset="0"/>
                <a:ea typeface="Fira Sans" panose="020B0503050000020004" pitchFamily="34" charset="0"/>
                <a:cs typeface="Calibri" panose="020F0502020204030204" pitchFamily="34" charset="0"/>
              </a:rPr>
              <a:t>After you enter data for your organization, you can change the blue-colored numbers to black. Once you complete the data entry process, you can delete this text box by right-clicking over the box and selecting “Cut.” </a:t>
            </a:r>
          </a:p>
        </p:txBody>
      </p:sp>
      <p:sp>
        <p:nvSpPr>
          <p:cNvPr id="23" name="McK Measure">
            <a:extLst>
              <a:ext uri="{FF2B5EF4-FFF2-40B4-BE49-F238E27FC236}">
                <a16:creationId xmlns:a16="http://schemas.microsoft.com/office/drawing/2014/main" id="{3C36425E-2678-504C-9EA6-989A6F91808E}"/>
              </a:ext>
            </a:extLst>
          </p:cNvPr>
          <p:cNvSpPr txBox="1">
            <a:spLocks noChangeArrowheads="1"/>
          </p:cNvSpPr>
          <p:nvPr>
            <p:custDataLst>
              <p:tags r:id="rId2"/>
            </p:custDataLst>
          </p:nvPr>
        </p:nvSpPr>
        <p:spPr bwMode="auto">
          <a:xfrm>
            <a:off x="7377522" y="6390378"/>
            <a:ext cx="1340377"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1600">
                <a:solidFill>
                  <a:schemeClr val="tx1"/>
                </a:solidFill>
                <a:latin typeface="Arial" charset="0"/>
                <a:ea typeface="MS PGothic" charset="0"/>
                <a:cs typeface="MS PGothic" charset="0"/>
              </a:defRPr>
            </a:lvl1pPr>
            <a:lvl2pPr marL="447675">
              <a:defRPr sz="1600">
                <a:solidFill>
                  <a:schemeClr val="tx1"/>
                </a:solidFill>
                <a:latin typeface="Arial" charset="0"/>
                <a:ea typeface="MS PGothic" charset="0"/>
                <a:cs typeface="MS PGothic" charset="0"/>
              </a:defRPr>
            </a:lvl2pPr>
            <a:lvl3pPr marL="895350">
              <a:defRPr sz="1600">
                <a:solidFill>
                  <a:schemeClr val="tx1"/>
                </a:solidFill>
                <a:latin typeface="Arial" charset="0"/>
                <a:ea typeface="MS PGothic" charset="0"/>
                <a:cs typeface="MS PGothic" charset="0"/>
              </a:defRPr>
            </a:lvl3pPr>
            <a:lvl4pPr marL="1344613">
              <a:defRPr sz="1600">
                <a:solidFill>
                  <a:schemeClr val="tx1"/>
                </a:solidFill>
                <a:latin typeface="Arial" charset="0"/>
                <a:ea typeface="MS PGothic" charset="0"/>
                <a:cs typeface="MS PGothic" charset="0"/>
              </a:defRPr>
            </a:lvl4pPr>
            <a:lvl5pPr marL="1792288">
              <a:defRPr sz="1600">
                <a:solidFill>
                  <a:schemeClr val="tx1"/>
                </a:solidFill>
                <a:latin typeface="Arial" charset="0"/>
                <a:ea typeface="MS PGothic" charset="0"/>
                <a:cs typeface="MS PGothic" charset="0"/>
              </a:defRPr>
            </a:lvl5pPr>
            <a:lvl6pPr marL="2249488" eaLnBrk="0" hangingPunct="0">
              <a:defRPr sz="1600">
                <a:solidFill>
                  <a:schemeClr val="tx1"/>
                </a:solidFill>
                <a:latin typeface="Arial" charset="0"/>
                <a:ea typeface="MS PGothic" charset="0"/>
                <a:cs typeface="MS PGothic" charset="0"/>
              </a:defRPr>
            </a:lvl6pPr>
            <a:lvl7pPr marL="2706688" eaLnBrk="0" hangingPunct="0">
              <a:defRPr sz="1600">
                <a:solidFill>
                  <a:schemeClr val="tx1"/>
                </a:solidFill>
                <a:latin typeface="Arial" charset="0"/>
                <a:ea typeface="MS PGothic" charset="0"/>
                <a:cs typeface="MS PGothic" charset="0"/>
              </a:defRPr>
            </a:lvl7pPr>
            <a:lvl8pPr marL="3163888" eaLnBrk="0" hangingPunct="0">
              <a:defRPr sz="1600">
                <a:solidFill>
                  <a:schemeClr val="tx1"/>
                </a:solidFill>
                <a:latin typeface="Arial" charset="0"/>
                <a:ea typeface="MS PGothic" charset="0"/>
                <a:cs typeface="MS PGothic" charset="0"/>
              </a:defRPr>
            </a:lvl8pPr>
            <a:lvl9pPr marL="3621088" eaLnBrk="0" hangingPunct="0">
              <a:defRPr sz="1600">
                <a:solidFill>
                  <a:schemeClr val="tx1"/>
                </a:solidFill>
                <a:latin typeface="Arial" charset="0"/>
                <a:ea typeface="MS PGothic" charset="0"/>
                <a:cs typeface="MS PGothic" charset="0"/>
              </a:defRPr>
            </a:lvl9pPr>
          </a:lstStyle>
          <a:p>
            <a:pPr defTabSz="895350"/>
            <a:r>
              <a:rPr lang="en-US" sz="1400" dirty="0">
                <a:latin typeface="Calibri" panose="020F0502020204030204" pitchFamily="34" charset="0"/>
                <a:ea typeface="Fira Sans" panose="020B0503050000020004" pitchFamily="34" charset="0"/>
                <a:cs typeface="Calibri" panose="020F0502020204030204" pitchFamily="34" charset="0"/>
              </a:rPr>
              <a:t>Size of board: </a:t>
            </a:r>
          </a:p>
          <a:p>
            <a:pPr defTabSz="895350"/>
            <a:r>
              <a:rPr lang="en-US" sz="1400" dirty="0">
                <a:solidFill>
                  <a:srgbClr val="0070C0"/>
                </a:solidFill>
                <a:latin typeface="Calibri" panose="020F0502020204030204" pitchFamily="34" charset="0"/>
                <a:ea typeface="Fira Sans" panose="020B0503050000020004" pitchFamily="34" charset="0"/>
                <a:cs typeface="Calibri" panose="020F0502020204030204" pitchFamily="34" charset="0"/>
              </a:rPr>
              <a:t>21</a:t>
            </a:r>
            <a:r>
              <a:rPr lang="en-US" sz="1400" dirty="0">
                <a:solidFill>
                  <a:srgbClr val="F8C32F"/>
                </a:solidFill>
                <a:latin typeface="Calibri" panose="020F0502020204030204" pitchFamily="34" charset="0"/>
                <a:ea typeface="Fira Sans" panose="020B0503050000020004" pitchFamily="34" charset="0"/>
                <a:cs typeface="Calibri" panose="020F0502020204030204" pitchFamily="34" charset="0"/>
              </a:rPr>
              <a:t> </a:t>
            </a:r>
            <a:r>
              <a:rPr lang="en-US" sz="1400" dirty="0">
                <a:latin typeface="Calibri" panose="020F0502020204030204" pitchFamily="34" charset="0"/>
                <a:ea typeface="Fira Sans" panose="020B0503050000020004" pitchFamily="34" charset="0"/>
                <a:cs typeface="Calibri" panose="020F0502020204030204" pitchFamily="34" charset="0"/>
              </a:rPr>
              <a:t>members</a:t>
            </a:r>
            <a:endParaRPr lang="en-US" sz="1400" dirty="0">
              <a:solidFill>
                <a:srgbClr val="F8C32F"/>
              </a:solidFill>
              <a:latin typeface="Calibri" panose="020F0502020204030204" pitchFamily="34" charset="0"/>
              <a:ea typeface="Fira Sans" panose="020B0503050000020004" pitchFamily="34" charset="0"/>
              <a:cs typeface="Calibri" panose="020F0502020204030204" pitchFamily="34" charset="0"/>
            </a:endParaRPr>
          </a:p>
        </p:txBody>
      </p:sp>
      <p:grpSp>
        <p:nvGrpSpPr>
          <p:cNvPr id="24" name="Group 23">
            <a:extLst>
              <a:ext uri="{FF2B5EF4-FFF2-40B4-BE49-F238E27FC236}">
                <a16:creationId xmlns:a16="http://schemas.microsoft.com/office/drawing/2014/main" id="{CA35CF30-81CF-ED46-B0E7-00B2BD02C553}"/>
              </a:ext>
            </a:extLst>
          </p:cNvPr>
          <p:cNvGrpSpPr/>
          <p:nvPr/>
        </p:nvGrpSpPr>
        <p:grpSpPr>
          <a:xfrm>
            <a:off x="457200" y="6894135"/>
            <a:ext cx="506060" cy="422729"/>
            <a:chOff x="4776170" y="7139633"/>
            <a:chExt cx="506060" cy="422729"/>
          </a:xfrm>
        </p:grpSpPr>
        <p:sp>
          <p:nvSpPr>
            <p:cNvPr id="25" name="Oval 24">
              <a:extLst>
                <a:ext uri="{FF2B5EF4-FFF2-40B4-BE49-F238E27FC236}">
                  <a16:creationId xmlns:a16="http://schemas.microsoft.com/office/drawing/2014/main" id="{F6B854E4-D2FE-9449-B083-7E899377D52F}"/>
                </a:ext>
              </a:extLst>
            </p:cNvPr>
            <p:cNvSpPr/>
            <p:nvPr/>
          </p:nvSpPr>
          <p:spPr>
            <a:xfrm>
              <a:off x="4860890" y="7139633"/>
              <a:ext cx="336620" cy="336620"/>
            </a:xfrm>
            <a:prstGeom prst="ellipse">
              <a:avLst/>
            </a:prstGeom>
            <a:solidFill>
              <a:srgbClr val="F8C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lide Number Placeholder 3">
              <a:extLst>
                <a:ext uri="{FF2B5EF4-FFF2-40B4-BE49-F238E27FC236}">
                  <a16:creationId xmlns:a16="http://schemas.microsoft.com/office/drawing/2014/main" id="{6095FF4A-FC48-3B49-9CAF-9B20F8581EA1}"/>
                </a:ext>
              </a:extLst>
            </p:cNvPr>
            <p:cNvSpPr txBox="1">
              <a:spLocks/>
            </p:cNvSpPr>
            <p:nvPr/>
          </p:nvSpPr>
          <p:spPr>
            <a:xfrm>
              <a:off x="4776170" y="7148554"/>
              <a:ext cx="506060" cy="413808"/>
            </a:xfrm>
            <a:prstGeom prst="rect">
              <a:avLst/>
            </a:prstGeom>
          </p:spPr>
          <p:txBody>
            <a:bodyPr/>
            <a:lstStyle>
              <a:defPPr>
                <a:defRPr lang="en-US"/>
              </a:defPPr>
              <a:lvl1pPr marL="0" algn="ctr" defTabSz="914400" rtl="0" eaLnBrk="1" latinLnBrk="0" hangingPunct="1">
                <a:defRPr sz="1000" kern="1200">
                  <a:solidFill>
                    <a:schemeClr val="tx1"/>
                  </a:solidFill>
                  <a:latin typeface="Fira Sans" panose="020B0503050000020004" pitchFamily="34" charset="0"/>
                  <a:ea typeface="Fira Sans" panose="020B05030500000200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7CEEF4-9724-5446-829C-571502269952}" type="slidenum">
                <a:rPr lang="en-US" sz="1400" smtClean="0">
                  <a:solidFill>
                    <a:schemeClr val="bg1"/>
                  </a:solidFill>
                </a:rPr>
                <a:pPr/>
                <a:t>4</a:t>
              </a:fld>
              <a:endParaRPr lang="en-US" sz="1400" dirty="0">
                <a:solidFill>
                  <a:schemeClr val="bg1"/>
                </a:solidFill>
              </a:endParaRPr>
            </a:p>
          </p:txBody>
        </p:sp>
      </p:grpSp>
    </p:spTree>
    <p:extLst>
      <p:ext uri="{BB962C8B-B14F-4D97-AF65-F5344CB8AC3E}">
        <p14:creationId xmlns:p14="http://schemas.microsoft.com/office/powerpoint/2010/main" val="2927982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6EE739-D8D3-454C-A7AC-CB7E22FCDCC8}"/>
              </a:ext>
            </a:extLst>
          </p:cNvPr>
          <p:cNvSpPr>
            <a:spLocks noGrp="1"/>
          </p:cNvSpPr>
          <p:nvPr>
            <p:ph type="title"/>
          </p:nvPr>
        </p:nvSpPr>
        <p:spPr/>
        <p:txBody>
          <a:bodyPr/>
          <a:lstStyle/>
          <a:p>
            <a:r>
              <a:rPr lang="en-US" dirty="0"/>
              <a:t>  </a:t>
            </a:r>
          </a:p>
        </p:txBody>
      </p:sp>
      <p:sp>
        <p:nvSpPr>
          <p:cNvPr id="7" name="Footer Placeholder 2">
            <a:extLst>
              <a:ext uri="{FF2B5EF4-FFF2-40B4-BE49-F238E27FC236}">
                <a16:creationId xmlns:a16="http://schemas.microsoft.com/office/drawing/2014/main" id="{9A4ADDCB-9BFD-954A-A6C2-D561759295D8}"/>
              </a:ext>
            </a:extLst>
          </p:cNvPr>
          <p:cNvSpPr txBox="1">
            <a:spLocks/>
          </p:cNvSpPr>
          <p:nvPr/>
        </p:nvSpPr>
        <p:spPr>
          <a:xfrm>
            <a:off x="963260" y="6894286"/>
            <a:ext cx="2275952" cy="333828"/>
          </a:xfrm>
          <a:prstGeom prst="rect">
            <a:avLst/>
          </a:prstGeom>
        </p:spPr>
        <p:txBody>
          <a:bodyPr wrap="none" lIns="0" tIns="0" rIns="0" bIns="0" anchor="ctr" anchorCtr="0"/>
          <a:lstStyle>
            <a:defPPr>
              <a:defRPr lang="en-US"/>
            </a:defPPr>
            <a:lvl1pPr marL="0" algn="l" defTabSz="914400" rtl="0" eaLnBrk="1" latinLnBrk="0" hangingPunct="1">
              <a:defRPr sz="1000" b="0" i="1" kern="1200">
                <a:solidFill>
                  <a:schemeClr val="tx1"/>
                </a:solidFill>
                <a:latin typeface="Fira Sans" panose="020B0503050000020004" pitchFamily="34" charset="0"/>
                <a:ea typeface="Fira Sans" panose="020B05030500000200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lumMod val="65000"/>
                  </a:schemeClr>
                </a:solidFill>
                <a:latin typeface="Calibri" panose="020F0502020204030204" pitchFamily="34" charset="0"/>
                <a:cs typeface="Calibri" panose="020F0502020204030204" pitchFamily="34" charset="0"/>
              </a:rPr>
              <a:t>Engine of Impact </a:t>
            </a:r>
            <a:r>
              <a:rPr lang="en-US" i="0" dirty="0">
                <a:solidFill>
                  <a:schemeClr val="bg1">
                    <a:lumMod val="65000"/>
                  </a:schemeClr>
                </a:solidFill>
                <a:latin typeface="Calibri" panose="020F0502020204030204" pitchFamily="34" charset="0"/>
                <a:cs typeface="Calibri" panose="020F0502020204030204" pitchFamily="34" charset="0"/>
              </a:rPr>
              <a:t>Board Giving Tool</a:t>
            </a:r>
          </a:p>
        </p:txBody>
      </p:sp>
      <p:sp>
        <p:nvSpPr>
          <p:cNvPr id="22" name="TextBox 21">
            <a:extLst>
              <a:ext uri="{FF2B5EF4-FFF2-40B4-BE49-F238E27FC236}">
                <a16:creationId xmlns:a16="http://schemas.microsoft.com/office/drawing/2014/main" id="{C606BD9D-C231-7242-B9F4-53D034A5C291}"/>
              </a:ext>
            </a:extLst>
          </p:cNvPr>
          <p:cNvSpPr txBox="1"/>
          <p:nvPr/>
        </p:nvSpPr>
        <p:spPr>
          <a:xfrm>
            <a:off x="10104885" y="0"/>
            <a:ext cx="2852057" cy="7768682"/>
          </a:xfrm>
          <a:prstGeom prst="rect">
            <a:avLst/>
          </a:prstGeom>
          <a:solidFill>
            <a:srgbClr val="F8C32F">
              <a:alpha val="90000"/>
            </a:srgbClr>
          </a:solidFill>
        </p:spPr>
        <p:txBody>
          <a:bodyPr wrap="square" lIns="228600" tIns="0" rIns="228600" bIns="0" rtlCol="0" anchor="t" anchorCtr="0">
            <a:noAutofit/>
          </a:bodyPr>
          <a:lstStyle/>
          <a:p>
            <a:pPr algn="ctr">
              <a:lnSpc>
                <a:spcPts val="2400"/>
              </a:lnSpc>
              <a:spcAft>
                <a:spcPts val="1200"/>
              </a:spcAft>
            </a:pPr>
            <a:endParaRPr lang="en-US" sz="2400" dirty="0">
              <a:latin typeface="Calibri" panose="020F0502020204030204" pitchFamily="34" charset="0"/>
              <a:ea typeface="Fira Sans" panose="020B0503050000020004" pitchFamily="34" charset="0"/>
              <a:cs typeface="Calibri" panose="020F0502020204030204" pitchFamily="34" charset="0"/>
            </a:endParaRPr>
          </a:p>
          <a:p>
            <a:pPr algn="ctr">
              <a:lnSpc>
                <a:spcPts val="2400"/>
              </a:lnSpc>
              <a:spcAft>
                <a:spcPts val="1200"/>
              </a:spcAft>
            </a:pPr>
            <a:r>
              <a:rPr lang="en-US" sz="2400" dirty="0">
                <a:latin typeface="Calibri" panose="020F0502020204030204" pitchFamily="34" charset="0"/>
                <a:ea typeface="Fira Sans" panose="020B0503050000020004" pitchFamily="34" charset="0"/>
                <a:cs typeface="Calibri" panose="020F0502020204030204" pitchFamily="34" charset="0"/>
              </a:rPr>
              <a:t>Instructions</a:t>
            </a:r>
          </a:p>
          <a:p>
            <a:pPr marL="228600" indent="-228600">
              <a:lnSpc>
                <a:spcPts val="1200"/>
              </a:lnSpc>
              <a:spcAft>
                <a:spcPts val="1200"/>
              </a:spcAft>
              <a:buFont typeface="+mj-lt"/>
              <a:buAutoNum type="arabicPeriod"/>
            </a:pPr>
            <a:r>
              <a:rPr lang="en-US" sz="1000" dirty="0">
                <a:latin typeface="Calibri" panose="020F0502020204030204" pitchFamily="34" charset="0"/>
                <a:ea typeface="Fira Sans" panose="020B0503050000020004" pitchFamily="34" charset="0"/>
                <a:cs typeface="Calibri" panose="020F0502020204030204" pitchFamily="34" charset="0"/>
              </a:rPr>
              <a:t>Meet with your development team and ask the team to assess individual board members’ relationship-building efforts and their participation in development activities for your organization. Ask people on the team to categorize each board member as “Strong,” “Moderate,” or “Weak” in this area. </a:t>
            </a:r>
          </a:p>
          <a:p>
            <a:pPr marL="228600" indent="-228600">
              <a:lnSpc>
                <a:spcPts val="1200"/>
              </a:lnSpc>
              <a:spcAft>
                <a:spcPts val="1200"/>
              </a:spcAft>
              <a:buFont typeface="+mj-lt"/>
              <a:buAutoNum type="arabicPeriod"/>
            </a:pPr>
            <a:r>
              <a:rPr lang="en-US" sz="1000" dirty="0">
                <a:latin typeface="Calibri" panose="020F0502020204030204" pitchFamily="34" charset="0"/>
                <a:ea typeface="Fira Sans" panose="020B0503050000020004" pitchFamily="34" charset="0"/>
                <a:cs typeface="Calibri" panose="020F0502020204030204" pitchFamily="34" charset="0"/>
              </a:rPr>
              <a:t>Calculate the percentage of total board membership that falls into each of those categories. (We advise you to keep individual results confidential and to share results only at an aggregate level.) </a:t>
            </a:r>
          </a:p>
          <a:p>
            <a:pPr marL="228600" indent="-228600">
              <a:lnSpc>
                <a:spcPts val="1200"/>
              </a:lnSpc>
              <a:spcAft>
                <a:spcPts val="1200"/>
              </a:spcAft>
              <a:buFont typeface="+mj-lt"/>
              <a:buAutoNum type="arabicPeriod"/>
            </a:pPr>
            <a:r>
              <a:rPr lang="en-US" sz="1000" dirty="0">
                <a:latin typeface="Calibri" panose="020F0502020204030204" pitchFamily="34" charset="0"/>
                <a:ea typeface="Fira Sans" panose="020B0503050000020004" pitchFamily="34" charset="0"/>
                <a:cs typeface="Calibri" panose="020F0502020204030204" pitchFamily="34" charset="0"/>
              </a:rPr>
              <a:t>To replace sample data with data from your organization, right-click over bar graph and select “Edit Data.”</a:t>
            </a:r>
          </a:p>
          <a:p>
            <a:pPr marL="228600" indent="-228600">
              <a:lnSpc>
                <a:spcPts val="1200"/>
              </a:lnSpc>
              <a:spcAft>
                <a:spcPts val="1200"/>
              </a:spcAft>
              <a:buFont typeface="+mj-lt"/>
              <a:buAutoNum type="arabicPeriod"/>
            </a:pPr>
            <a:r>
              <a:rPr lang="en-US" sz="1000" dirty="0">
                <a:latin typeface="Calibri" panose="020F0502020204030204" pitchFamily="34" charset="0"/>
                <a:ea typeface="Fira Sans" panose="020B0503050000020004" pitchFamily="34" charset="0"/>
                <a:cs typeface="Calibri" panose="020F0502020204030204" pitchFamily="34" charset="0"/>
              </a:rPr>
              <a:t>Enter data into the linked Excel spreadsheet. (The numbers that you enter will show the portion of board members in each category as a percentage of total membership.)</a:t>
            </a:r>
          </a:p>
          <a:p>
            <a:pPr marL="228600" indent="-228600">
              <a:lnSpc>
                <a:spcPts val="1200"/>
              </a:lnSpc>
              <a:spcAft>
                <a:spcPts val="1200"/>
              </a:spcAft>
              <a:buFont typeface="+mj-lt"/>
              <a:buAutoNum type="arabicPeriod"/>
            </a:pPr>
            <a:r>
              <a:rPr lang="en-US" sz="1000" dirty="0">
                <a:latin typeface="Calibri" panose="020F0502020204030204" pitchFamily="34" charset="0"/>
                <a:ea typeface="Fira Sans" panose="020B0503050000020004" pitchFamily="34" charset="0"/>
                <a:cs typeface="Calibri" panose="020F0502020204030204" pitchFamily="34" charset="0"/>
              </a:rPr>
              <a:t>Enter the number of members on your board by replacing the blue number under “Size of board.”</a:t>
            </a:r>
          </a:p>
          <a:p>
            <a:pPr marL="228600" indent="-228600">
              <a:lnSpc>
                <a:spcPts val="1200"/>
              </a:lnSpc>
              <a:spcAft>
                <a:spcPts val="1200"/>
              </a:spcAft>
              <a:buFont typeface="+mj-lt"/>
              <a:buAutoNum type="arabicPeriod"/>
            </a:pPr>
            <a:r>
              <a:rPr lang="en-US" sz="1000" dirty="0">
                <a:latin typeface="Calibri" panose="020F0502020204030204" pitchFamily="34" charset="0"/>
                <a:ea typeface="Fira Sans" panose="020B0503050000020004" pitchFamily="34" charset="0"/>
                <a:cs typeface="Calibri" panose="020F0502020204030204" pitchFamily="34" charset="0"/>
              </a:rPr>
              <a:t>After you enter data for your organization, you can change the blue-colored number to black. Once you complete the data entry process, you can delete this text box by right-clicking over the box and selecting “Cut.” </a:t>
            </a:r>
          </a:p>
        </p:txBody>
      </p:sp>
      <p:graphicFrame>
        <p:nvGraphicFramePr>
          <p:cNvPr id="12" name="Chart 11">
            <a:extLst>
              <a:ext uri="{FF2B5EF4-FFF2-40B4-BE49-F238E27FC236}">
                <a16:creationId xmlns:a16="http://schemas.microsoft.com/office/drawing/2014/main" id="{D9B0E2C1-42D9-DC4E-9F68-F2BB4F82687C}"/>
              </a:ext>
            </a:extLst>
          </p:cNvPr>
          <p:cNvGraphicFramePr/>
          <p:nvPr>
            <p:extLst>
              <p:ext uri="{D42A27DB-BD31-4B8C-83A1-F6EECF244321}">
                <p14:modId xmlns:p14="http://schemas.microsoft.com/office/powerpoint/2010/main" val="2162463200"/>
              </p:ext>
            </p:extLst>
          </p:nvPr>
        </p:nvGraphicFramePr>
        <p:xfrm>
          <a:off x="1908450" y="2543261"/>
          <a:ext cx="6241499" cy="426227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FBF60455-C6FC-DE49-8342-3ED9054D2D8B}"/>
              </a:ext>
            </a:extLst>
          </p:cNvPr>
          <p:cNvSpPr txBox="1"/>
          <p:nvPr/>
        </p:nvSpPr>
        <p:spPr>
          <a:xfrm>
            <a:off x="-115448" y="1611742"/>
            <a:ext cx="10173848" cy="750807"/>
          </a:xfrm>
          <a:prstGeom prst="rect">
            <a:avLst/>
          </a:prstGeom>
          <a:noFill/>
        </p:spPr>
        <p:txBody>
          <a:bodyPr wrap="square" lIns="457200" tIns="342900" rIns="457200" bIns="0" rtlCol="0" anchor="t" anchorCtr="0">
            <a:noAutofit/>
          </a:bodyPr>
          <a:lstStyle/>
          <a:p>
            <a:pPr algn="ctr"/>
            <a:r>
              <a:rPr lang="en-US" sz="1600" b="1" dirty="0">
                <a:latin typeface="Calibri" panose="020F0502020204030204" pitchFamily="34" charset="0"/>
                <a:ea typeface="Fira Sans" panose="020B0503050000020004" pitchFamily="34" charset="0"/>
                <a:cs typeface="Calibri" panose="020F0502020204030204" pitchFamily="34" charset="0"/>
              </a:rPr>
              <a:t>Assessment by Development Team of Board Members’ </a:t>
            </a:r>
          </a:p>
          <a:p>
            <a:pPr algn="ctr"/>
            <a:r>
              <a:rPr lang="en-US" sz="1600" b="1" dirty="0">
                <a:latin typeface="Calibri" panose="020F0502020204030204" pitchFamily="34" charset="0"/>
                <a:ea typeface="Fira Sans" panose="020B0503050000020004" pitchFamily="34" charset="0"/>
                <a:cs typeface="Calibri" panose="020F0502020204030204" pitchFamily="34" charset="0"/>
              </a:rPr>
              <a:t>Relationship-Building and Participation in Development Activities </a:t>
            </a:r>
          </a:p>
        </p:txBody>
      </p:sp>
      <p:sp>
        <p:nvSpPr>
          <p:cNvPr id="23" name="Rectangle 9">
            <a:extLst>
              <a:ext uri="{FF2B5EF4-FFF2-40B4-BE49-F238E27FC236}">
                <a16:creationId xmlns:a16="http://schemas.microsoft.com/office/drawing/2014/main" id="{3AABC0F8-AAED-9049-A32A-1D7B7FB89866}"/>
              </a:ext>
            </a:extLst>
          </p:cNvPr>
          <p:cNvSpPr>
            <a:spLocks noChangeArrowheads="1"/>
          </p:cNvSpPr>
          <p:nvPr/>
        </p:nvSpPr>
        <p:spPr bwMode="gray">
          <a:xfrm>
            <a:off x="7661560" y="4539907"/>
            <a:ext cx="1249167"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defTabSz="895350" eaLnBrk="1" hangingPunct="1">
              <a:buSzPct val="120000"/>
            </a:pPr>
            <a:r>
              <a:rPr lang="en-US" sz="1400" dirty="0"/>
              <a:t>Size of board = </a:t>
            </a:r>
            <a:r>
              <a:rPr lang="en-US" sz="1400" dirty="0">
                <a:solidFill>
                  <a:schemeClr val="accent1"/>
                </a:solidFill>
              </a:rPr>
              <a:t>21</a:t>
            </a:r>
            <a:r>
              <a:rPr lang="en-US" sz="1400" dirty="0">
                <a:solidFill>
                  <a:srgbClr val="008000"/>
                </a:solidFill>
              </a:rPr>
              <a:t> </a:t>
            </a:r>
            <a:r>
              <a:rPr lang="en-US" sz="1400" dirty="0"/>
              <a:t>members</a:t>
            </a:r>
          </a:p>
        </p:txBody>
      </p:sp>
      <p:grpSp>
        <p:nvGrpSpPr>
          <p:cNvPr id="11" name="Group 10">
            <a:extLst>
              <a:ext uri="{FF2B5EF4-FFF2-40B4-BE49-F238E27FC236}">
                <a16:creationId xmlns:a16="http://schemas.microsoft.com/office/drawing/2014/main" id="{CA35CF30-81CF-ED46-B0E7-00B2BD02C553}"/>
              </a:ext>
            </a:extLst>
          </p:cNvPr>
          <p:cNvGrpSpPr/>
          <p:nvPr/>
        </p:nvGrpSpPr>
        <p:grpSpPr>
          <a:xfrm>
            <a:off x="457200" y="6894135"/>
            <a:ext cx="506060" cy="422729"/>
            <a:chOff x="4776170" y="7139633"/>
            <a:chExt cx="506060" cy="422729"/>
          </a:xfrm>
        </p:grpSpPr>
        <p:sp>
          <p:nvSpPr>
            <p:cNvPr id="14" name="Oval 13">
              <a:extLst>
                <a:ext uri="{FF2B5EF4-FFF2-40B4-BE49-F238E27FC236}">
                  <a16:creationId xmlns:a16="http://schemas.microsoft.com/office/drawing/2014/main" id="{F6B854E4-D2FE-9449-B083-7E899377D52F}"/>
                </a:ext>
              </a:extLst>
            </p:cNvPr>
            <p:cNvSpPr/>
            <p:nvPr/>
          </p:nvSpPr>
          <p:spPr>
            <a:xfrm>
              <a:off x="4860890" y="7139633"/>
              <a:ext cx="336620" cy="336620"/>
            </a:xfrm>
            <a:prstGeom prst="ellipse">
              <a:avLst/>
            </a:prstGeom>
            <a:solidFill>
              <a:srgbClr val="F8C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3">
              <a:extLst>
                <a:ext uri="{FF2B5EF4-FFF2-40B4-BE49-F238E27FC236}">
                  <a16:creationId xmlns:a16="http://schemas.microsoft.com/office/drawing/2014/main" id="{6095FF4A-FC48-3B49-9CAF-9B20F8581EA1}"/>
                </a:ext>
              </a:extLst>
            </p:cNvPr>
            <p:cNvSpPr txBox="1">
              <a:spLocks/>
            </p:cNvSpPr>
            <p:nvPr/>
          </p:nvSpPr>
          <p:spPr>
            <a:xfrm>
              <a:off x="4776170" y="7148554"/>
              <a:ext cx="506060" cy="413808"/>
            </a:xfrm>
            <a:prstGeom prst="rect">
              <a:avLst/>
            </a:prstGeom>
          </p:spPr>
          <p:txBody>
            <a:bodyPr/>
            <a:lstStyle>
              <a:defPPr>
                <a:defRPr lang="en-US"/>
              </a:defPPr>
              <a:lvl1pPr marL="0" algn="ctr" defTabSz="914400" rtl="0" eaLnBrk="1" latinLnBrk="0" hangingPunct="1">
                <a:defRPr sz="1000" kern="1200">
                  <a:solidFill>
                    <a:schemeClr val="tx1"/>
                  </a:solidFill>
                  <a:latin typeface="Fira Sans" panose="020B0503050000020004" pitchFamily="34" charset="0"/>
                  <a:ea typeface="Fira Sans" panose="020B05030500000200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7CEEF4-9724-5446-829C-571502269952}" type="slidenum">
                <a:rPr lang="en-US" sz="1400" smtClean="0">
                  <a:solidFill>
                    <a:schemeClr val="bg1"/>
                  </a:solidFill>
                </a:rPr>
                <a:pPr/>
                <a:t>5</a:t>
              </a:fld>
              <a:endParaRPr lang="en-US" sz="1400" dirty="0">
                <a:solidFill>
                  <a:schemeClr val="bg1"/>
                </a:solidFill>
              </a:endParaRPr>
            </a:p>
          </p:txBody>
        </p:sp>
      </p:grpSp>
    </p:spTree>
    <p:extLst>
      <p:ext uri="{BB962C8B-B14F-4D97-AF65-F5344CB8AC3E}">
        <p14:creationId xmlns:p14="http://schemas.microsoft.com/office/powerpoint/2010/main" val="1530225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6EE739-D8D3-454C-A7AC-CB7E22FCDCC8}"/>
              </a:ext>
            </a:extLst>
          </p:cNvPr>
          <p:cNvSpPr>
            <a:spLocks noGrp="1"/>
          </p:cNvSpPr>
          <p:nvPr>
            <p:ph type="title"/>
          </p:nvPr>
        </p:nvSpPr>
        <p:spPr/>
        <p:txBody>
          <a:bodyPr/>
          <a:lstStyle/>
          <a:p>
            <a:r>
              <a:rPr lang="en-US" dirty="0"/>
              <a:t>  </a:t>
            </a:r>
          </a:p>
        </p:txBody>
      </p:sp>
      <p:sp>
        <p:nvSpPr>
          <p:cNvPr id="7" name="Footer Placeholder 2">
            <a:extLst>
              <a:ext uri="{FF2B5EF4-FFF2-40B4-BE49-F238E27FC236}">
                <a16:creationId xmlns:a16="http://schemas.microsoft.com/office/drawing/2014/main" id="{9A4ADDCB-9BFD-954A-A6C2-D561759295D8}"/>
              </a:ext>
            </a:extLst>
          </p:cNvPr>
          <p:cNvSpPr txBox="1">
            <a:spLocks/>
          </p:cNvSpPr>
          <p:nvPr/>
        </p:nvSpPr>
        <p:spPr>
          <a:xfrm>
            <a:off x="963260" y="6894286"/>
            <a:ext cx="2275952" cy="333828"/>
          </a:xfrm>
          <a:prstGeom prst="rect">
            <a:avLst/>
          </a:prstGeom>
        </p:spPr>
        <p:txBody>
          <a:bodyPr wrap="none" lIns="0" tIns="0" rIns="0" bIns="0" anchor="ctr" anchorCtr="0"/>
          <a:lstStyle>
            <a:defPPr>
              <a:defRPr lang="en-US"/>
            </a:defPPr>
            <a:lvl1pPr marL="0" algn="l" defTabSz="914400" rtl="0" eaLnBrk="1" latinLnBrk="0" hangingPunct="1">
              <a:defRPr sz="1000" b="0" i="1" kern="1200">
                <a:solidFill>
                  <a:schemeClr val="tx1"/>
                </a:solidFill>
                <a:latin typeface="Fira Sans" panose="020B0503050000020004" pitchFamily="34" charset="0"/>
                <a:ea typeface="Fira Sans" panose="020B05030500000200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lumMod val="65000"/>
                  </a:schemeClr>
                </a:solidFill>
                <a:latin typeface="Calibri" panose="020F0502020204030204" pitchFamily="34" charset="0"/>
                <a:cs typeface="Calibri" panose="020F0502020204030204" pitchFamily="34" charset="0"/>
              </a:rPr>
              <a:t>Engine of Impact </a:t>
            </a:r>
            <a:r>
              <a:rPr lang="en-US" i="0" dirty="0">
                <a:solidFill>
                  <a:schemeClr val="bg1">
                    <a:lumMod val="65000"/>
                  </a:schemeClr>
                </a:solidFill>
                <a:latin typeface="Calibri" panose="020F0502020204030204" pitchFamily="34" charset="0"/>
                <a:cs typeface="Calibri" panose="020F0502020204030204" pitchFamily="34" charset="0"/>
              </a:rPr>
              <a:t>Board Giving Tool</a:t>
            </a:r>
          </a:p>
        </p:txBody>
      </p:sp>
      <p:sp>
        <p:nvSpPr>
          <p:cNvPr id="22" name="TextBox 21">
            <a:extLst>
              <a:ext uri="{FF2B5EF4-FFF2-40B4-BE49-F238E27FC236}">
                <a16:creationId xmlns:a16="http://schemas.microsoft.com/office/drawing/2014/main" id="{C606BD9D-C231-7242-B9F4-53D034A5C291}"/>
              </a:ext>
            </a:extLst>
          </p:cNvPr>
          <p:cNvSpPr txBox="1"/>
          <p:nvPr/>
        </p:nvSpPr>
        <p:spPr>
          <a:xfrm>
            <a:off x="10104885" y="0"/>
            <a:ext cx="2852057" cy="7768682"/>
          </a:xfrm>
          <a:prstGeom prst="rect">
            <a:avLst/>
          </a:prstGeom>
          <a:solidFill>
            <a:srgbClr val="F8C32F">
              <a:alpha val="90000"/>
            </a:srgbClr>
          </a:solidFill>
        </p:spPr>
        <p:txBody>
          <a:bodyPr wrap="square" lIns="228600" tIns="0" rIns="228600" bIns="0" rtlCol="0" anchor="t" anchorCtr="0">
            <a:noAutofit/>
          </a:bodyPr>
          <a:lstStyle/>
          <a:p>
            <a:pPr algn="ctr">
              <a:lnSpc>
                <a:spcPts val="2400"/>
              </a:lnSpc>
              <a:spcAft>
                <a:spcPts val="1200"/>
              </a:spcAft>
            </a:pPr>
            <a:endParaRPr lang="en-US" sz="2400" dirty="0">
              <a:latin typeface="Calibri" panose="020F0502020204030204" pitchFamily="34" charset="0"/>
              <a:ea typeface="Fira Sans" panose="020B0503050000020004" pitchFamily="34" charset="0"/>
              <a:cs typeface="Calibri" panose="020F0502020204030204" pitchFamily="34" charset="0"/>
            </a:endParaRPr>
          </a:p>
          <a:p>
            <a:pPr algn="ctr">
              <a:lnSpc>
                <a:spcPts val="2400"/>
              </a:lnSpc>
              <a:spcAft>
                <a:spcPts val="1200"/>
              </a:spcAft>
            </a:pPr>
            <a:r>
              <a:rPr lang="en-US" sz="2400" dirty="0">
                <a:latin typeface="Calibri" panose="020F0502020204030204" pitchFamily="34" charset="0"/>
                <a:ea typeface="Fira Sans" panose="020B0503050000020004" pitchFamily="34" charset="0"/>
                <a:cs typeface="Calibri" panose="020F0502020204030204" pitchFamily="34" charset="0"/>
              </a:rPr>
              <a:t>Instructions</a:t>
            </a:r>
          </a:p>
          <a:p>
            <a:pPr marL="228600" indent="-228600">
              <a:lnSpc>
                <a:spcPts val="1200"/>
              </a:lnSpc>
              <a:spcAft>
                <a:spcPts val="1200"/>
              </a:spcAft>
              <a:buFont typeface="+mj-lt"/>
              <a:buAutoNum type="arabicPeriod"/>
            </a:pPr>
            <a:r>
              <a:rPr lang="en-US" sz="1000" dirty="0">
                <a:latin typeface="Calibri" panose="020F0502020204030204" pitchFamily="34" charset="0"/>
                <a:ea typeface="Fira Sans" panose="020B0503050000020004" pitchFamily="34" charset="0"/>
                <a:cs typeface="Calibri" panose="020F0502020204030204" pitchFamily="34" charset="0"/>
              </a:rPr>
              <a:t>Meet with your development team and ask the team to assess individual board member’s financial giving with respect to their likely capacity to give. Ask people on the team to categorize each board member as “Strong,” “Moderate,” or “Weak” in this area. </a:t>
            </a:r>
          </a:p>
          <a:p>
            <a:pPr marL="228600" indent="-228600">
              <a:lnSpc>
                <a:spcPts val="1200"/>
              </a:lnSpc>
              <a:spcAft>
                <a:spcPts val="1200"/>
              </a:spcAft>
              <a:buFont typeface="+mj-lt"/>
              <a:buAutoNum type="arabicPeriod"/>
            </a:pPr>
            <a:r>
              <a:rPr lang="en-US" sz="1000" dirty="0">
                <a:latin typeface="Calibri" panose="020F0502020204030204" pitchFamily="34" charset="0"/>
                <a:ea typeface="Fira Sans" panose="020B0503050000020004" pitchFamily="34" charset="0"/>
                <a:cs typeface="Calibri" panose="020F0502020204030204" pitchFamily="34" charset="0"/>
              </a:rPr>
              <a:t>Calculate the percentage of total board membership that falls into each of those categories. (We advise you to keep individual results confidential and to share results only at an aggregate level.) </a:t>
            </a:r>
          </a:p>
          <a:p>
            <a:pPr marL="228600" indent="-228600">
              <a:lnSpc>
                <a:spcPts val="1200"/>
              </a:lnSpc>
              <a:spcAft>
                <a:spcPts val="1200"/>
              </a:spcAft>
              <a:buFont typeface="+mj-lt"/>
              <a:buAutoNum type="arabicPeriod"/>
            </a:pPr>
            <a:r>
              <a:rPr lang="en-US" sz="1000" dirty="0">
                <a:latin typeface="Calibri" panose="020F0502020204030204" pitchFamily="34" charset="0"/>
                <a:ea typeface="Fira Sans" panose="020B0503050000020004" pitchFamily="34" charset="0"/>
                <a:cs typeface="Calibri" panose="020F0502020204030204" pitchFamily="34" charset="0"/>
              </a:rPr>
              <a:t>To replace sample data with data from your organization, right-click over the bar graph and select “Edit Data.”</a:t>
            </a:r>
          </a:p>
          <a:p>
            <a:pPr marL="228600" indent="-228600">
              <a:lnSpc>
                <a:spcPts val="1200"/>
              </a:lnSpc>
              <a:spcAft>
                <a:spcPts val="1200"/>
              </a:spcAft>
              <a:buFont typeface="+mj-lt"/>
              <a:buAutoNum type="arabicPeriod"/>
            </a:pPr>
            <a:r>
              <a:rPr lang="en-US" sz="1000" dirty="0">
                <a:latin typeface="Calibri" panose="020F0502020204030204" pitchFamily="34" charset="0"/>
                <a:ea typeface="Fira Sans" panose="020B0503050000020004" pitchFamily="34" charset="0"/>
                <a:cs typeface="Calibri" panose="020F0502020204030204" pitchFamily="34" charset="0"/>
              </a:rPr>
              <a:t>Enter data into the linked Excel spreadsheet. (The numbers that you enter will show the portion of board members in each category as a percentage of total membership.)</a:t>
            </a:r>
          </a:p>
          <a:p>
            <a:pPr marL="228600" indent="-228600">
              <a:lnSpc>
                <a:spcPts val="1200"/>
              </a:lnSpc>
              <a:spcAft>
                <a:spcPts val="1200"/>
              </a:spcAft>
              <a:buFont typeface="+mj-lt"/>
              <a:buAutoNum type="arabicPeriod"/>
            </a:pPr>
            <a:r>
              <a:rPr lang="en-US" sz="1000" dirty="0">
                <a:latin typeface="Calibri" panose="020F0502020204030204" pitchFamily="34" charset="0"/>
                <a:ea typeface="Fira Sans" panose="020B0503050000020004" pitchFamily="34" charset="0"/>
                <a:cs typeface="Calibri" panose="020F0502020204030204" pitchFamily="34" charset="0"/>
              </a:rPr>
              <a:t>Enter the number of members on your board by replacing the blue number under “Size of board.”</a:t>
            </a:r>
          </a:p>
          <a:p>
            <a:pPr marL="228600" indent="-228600">
              <a:lnSpc>
                <a:spcPts val="1200"/>
              </a:lnSpc>
              <a:spcAft>
                <a:spcPts val="1200"/>
              </a:spcAft>
              <a:buFont typeface="+mj-lt"/>
              <a:buAutoNum type="arabicPeriod"/>
            </a:pPr>
            <a:r>
              <a:rPr lang="en-US" sz="1000" dirty="0">
                <a:latin typeface="Calibri" panose="020F0502020204030204" pitchFamily="34" charset="0"/>
                <a:ea typeface="Fira Sans" panose="020B0503050000020004" pitchFamily="34" charset="0"/>
                <a:cs typeface="Calibri" panose="020F0502020204030204" pitchFamily="34" charset="0"/>
              </a:rPr>
              <a:t>After you enter data for your organization, you can change the blue-colored number to black. Once you complete the data entry process, you can delete this text box by right-clicking over the box and selecting “Cut.” </a:t>
            </a:r>
          </a:p>
        </p:txBody>
      </p:sp>
      <p:graphicFrame>
        <p:nvGraphicFramePr>
          <p:cNvPr id="13" name="Chart 12">
            <a:extLst>
              <a:ext uri="{FF2B5EF4-FFF2-40B4-BE49-F238E27FC236}">
                <a16:creationId xmlns:a16="http://schemas.microsoft.com/office/drawing/2014/main" id="{86D6C177-CB08-464F-90CA-B78091B052CB}"/>
              </a:ext>
            </a:extLst>
          </p:cNvPr>
          <p:cNvGraphicFramePr/>
          <p:nvPr>
            <p:extLst>
              <p:ext uri="{D42A27DB-BD31-4B8C-83A1-F6EECF244321}">
                <p14:modId xmlns:p14="http://schemas.microsoft.com/office/powerpoint/2010/main" val="2227752351"/>
              </p:ext>
            </p:extLst>
          </p:nvPr>
        </p:nvGraphicFramePr>
        <p:xfrm>
          <a:off x="1926984" y="2568574"/>
          <a:ext cx="6204431" cy="4236962"/>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FBF60455-C6FC-DE49-8342-3ED9054D2D8B}"/>
              </a:ext>
            </a:extLst>
          </p:cNvPr>
          <p:cNvSpPr txBox="1"/>
          <p:nvPr/>
        </p:nvSpPr>
        <p:spPr>
          <a:xfrm>
            <a:off x="-115448" y="1611742"/>
            <a:ext cx="10173848" cy="750807"/>
          </a:xfrm>
          <a:prstGeom prst="rect">
            <a:avLst/>
          </a:prstGeom>
          <a:noFill/>
        </p:spPr>
        <p:txBody>
          <a:bodyPr wrap="square" lIns="457200" tIns="342900" rIns="457200" bIns="0" rtlCol="0" anchor="t" anchorCtr="0">
            <a:noAutofit/>
          </a:bodyPr>
          <a:lstStyle/>
          <a:p>
            <a:pPr algn="ctr"/>
            <a:r>
              <a:rPr lang="en-US" sz="1600" b="1" dirty="0">
                <a:latin typeface="Calibri" panose="020F0502020204030204" pitchFamily="34" charset="0"/>
                <a:ea typeface="Fira Sans" panose="020B0503050000020004" pitchFamily="34" charset="0"/>
                <a:cs typeface="Calibri" panose="020F0502020204030204" pitchFamily="34" charset="0"/>
              </a:rPr>
              <a:t>Assessment by Development Team of Board Members’ </a:t>
            </a:r>
            <a:br>
              <a:rPr lang="en-US" sz="1600" b="1" dirty="0">
                <a:latin typeface="Calibri" panose="020F0502020204030204" pitchFamily="34" charset="0"/>
                <a:ea typeface="Fira Sans" panose="020B0503050000020004" pitchFamily="34" charset="0"/>
                <a:cs typeface="Calibri" panose="020F0502020204030204" pitchFamily="34" charset="0"/>
              </a:rPr>
            </a:br>
            <a:r>
              <a:rPr lang="en-US" sz="1600" b="1" dirty="0">
                <a:latin typeface="Calibri" panose="020F0502020204030204" pitchFamily="34" charset="0"/>
                <a:ea typeface="Fira Sans" panose="020B0503050000020004" pitchFamily="34" charset="0"/>
                <a:cs typeface="Calibri" panose="020F0502020204030204" pitchFamily="34" charset="0"/>
              </a:rPr>
              <a:t>Financial Giving With Respect to Their Giving Capacity</a:t>
            </a:r>
          </a:p>
        </p:txBody>
      </p:sp>
      <p:sp>
        <p:nvSpPr>
          <p:cNvPr id="23" name="Rectangle 9">
            <a:extLst>
              <a:ext uri="{FF2B5EF4-FFF2-40B4-BE49-F238E27FC236}">
                <a16:creationId xmlns:a16="http://schemas.microsoft.com/office/drawing/2014/main" id="{3AABC0F8-AAED-9049-A32A-1D7B7FB89866}"/>
              </a:ext>
            </a:extLst>
          </p:cNvPr>
          <p:cNvSpPr>
            <a:spLocks noChangeArrowheads="1"/>
          </p:cNvSpPr>
          <p:nvPr/>
        </p:nvSpPr>
        <p:spPr bwMode="gray">
          <a:xfrm>
            <a:off x="7661560" y="4539907"/>
            <a:ext cx="11763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defTabSz="895350" eaLnBrk="1" hangingPunct="1">
              <a:buSzPct val="120000"/>
            </a:pPr>
            <a:r>
              <a:rPr lang="en-US" sz="1400" dirty="0"/>
              <a:t>Size of board = </a:t>
            </a:r>
            <a:r>
              <a:rPr lang="en-US" sz="1400" dirty="0">
                <a:solidFill>
                  <a:schemeClr val="accent1"/>
                </a:solidFill>
              </a:rPr>
              <a:t>21</a:t>
            </a:r>
            <a:r>
              <a:rPr lang="en-US" sz="1400" dirty="0">
                <a:solidFill>
                  <a:srgbClr val="F8C32F"/>
                </a:solidFill>
              </a:rPr>
              <a:t> </a:t>
            </a:r>
            <a:r>
              <a:rPr lang="en-US" sz="1400" dirty="0"/>
              <a:t>members</a:t>
            </a:r>
          </a:p>
        </p:txBody>
      </p:sp>
      <p:grpSp>
        <p:nvGrpSpPr>
          <p:cNvPr id="11" name="Group 10">
            <a:extLst>
              <a:ext uri="{FF2B5EF4-FFF2-40B4-BE49-F238E27FC236}">
                <a16:creationId xmlns:a16="http://schemas.microsoft.com/office/drawing/2014/main" id="{CA35CF30-81CF-ED46-B0E7-00B2BD02C553}"/>
              </a:ext>
            </a:extLst>
          </p:cNvPr>
          <p:cNvGrpSpPr/>
          <p:nvPr/>
        </p:nvGrpSpPr>
        <p:grpSpPr>
          <a:xfrm>
            <a:off x="457200" y="6894135"/>
            <a:ext cx="506060" cy="422729"/>
            <a:chOff x="4776170" y="7139633"/>
            <a:chExt cx="506060" cy="422729"/>
          </a:xfrm>
        </p:grpSpPr>
        <p:sp>
          <p:nvSpPr>
            <p:cNvPr id="12" name="Oval 11">
              <a:extLst>
                <a:ext uri="{FF2B5EF4-FFF2-40B4-BE49-F238E27FC236}">
                  <a16:creationId xmlns:a16="http://schemas.microsoft.com/office/drawing/2014/main" id="{F6B854E4-D2FE-9449-B083-7E899377D52F}"/>
                </a:ext>
              </a:extLst>
            </p:cNvPr>
            <p:cNvSpPr/>
            <p:nvPr/>
          </p:nvSpPr>
          <p:spPr>
            <a:xfrm>
              <a:off x="4860890" y="7139633"/>
              <a:ext cx="336620" cy="336620"/>
            </a:xfrm>
            <a:prstGeom prst="ellipse">
              <a:avLst/>
            </a:prstGeom>
            <a:solidFill>
              <a:srgbClr val="F8C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3">
              <a:extLst>
                <a:ext uri="{FF2B5EF4-FFF2-40B4-BE49-F238E27FC236}">
                  <a16:creationId xmlns:a16="http://schemas.microsoft.com/office/drawing/2014/main" id="{6095FF4A-FC48-3B49-9CAF-9B20F8581EA1}"/>
                </a:ext>
              </a:extLst>
            </p:cNvPr>
            <p:cNvSpPr txBox="1">
              <a:spLocks/>
            </p:cNvSpPr>
            <p:nvPr/>
          </p:nvSpPr>
          <p:spPr>
            <a:xfrm>
              <a:off x="4776170" y="7148554"/>
              <a:ext cx="506060" cy="413808"/>
            </a:xfrm>
            <a:prstGeom prst="rect">
              <a:avLst/>
            </a:prstGeom>
          </p:spPr>
          <p:txBody>
            <a:bodyPr/>
            <a:lstStyle>
              <a:defPPr>
                <a:defRPr lang="en-US"/>
              </a:defPPr>
              <a:lvl1pPr marL="0" algn="ctr" defTabSz="914400" rtl="0" eaLnBrk="1" latinLnBrk="0" hangingPunct="1">
                <a:defRPr sz="1000" kern="1200">
                  <a:solidFill>
                    <a:schemeClr val="tx1"/>
                  </a:solidFill>
                  <a:latin typeface="Fira Sans" panose="020B0503050000020004" pitchFamily="34" charset="0"/>
                  <a:ea typeface="Fira Sans" panose="020B05030500000200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7CEEF4-9724-5446-829C-571502269952}" type="slidenum">
                <a:rPr lang="en-US" sz="1400" smtClean="0">
                  <a:solidFill>
                    <a:schemeClr val="bg1"/>
                  </a:solidFill>
                </a:rPr>
                <a:pPr/>
                <a:t>6</a:t>
              </a:fld>
              <a:endParaRPr lang="en-US" sz="1400" dirty="0">
                <a:solidFill>
                  <a:schemeClr val="bg1"/>
                </a:solidFill>
              </a:endParaRPr>
            </a:p>
          </p:txBody>
        </p:sp>
      </p:grpSp>
    </p:spTree>
    <p:extLst>
      <p:ext uri="{BB962C8B-B14F-4D97-AF65-F5344CB8AC3E}">
        <p14:creationId xmlns:p14="http://schemas.microsoft.com/office/powerpoint/2010/main" val="2658528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6EE739-D8D3-454C-A7AC-CB7E22FCDCC8}"/>
              </a:ext>
            </a:extLst>
          </p:cNvPr>
          <p:cNvSpPr>
            <a:spLocks noGrp="1"/>
          </p:cNvSpPr>
          <p:nvPr>
            <p:ph type="title"/>
          </p:nvPr>
        </p:nvSpPr>
        <p:spPr>
          <a:xfrm>
            <a:off x="457200" y="457200"/>
            <a:ext cx="9144000" cy="1143000"/>
          </a:xfrm>
        </p:spPr>
        <p:txBody>
          <a:bodyPr>
            <a:normAutofit/>
          </a:bodyPr>
          <a:lstStyle/>
          <a:p>
            <a:r>
              <a:rPr lang="en-US" dirty="0"/>
              <a:t>  </a:t>
            </a:r>
          </a:p>
        </p:txBody>
      </p:sp>
      <p:sp>
        <p:nvSpPr>
          <p:cNvPr id="7" name="Footer Placeholder 2">
            <a:extLst>
              <a:ext uri="{FF2B5EF4-FFF2-40B4-BE49-F238E27FC236}">
                <a16:creationId xmlns:a16="http://schemas.microsoft.com/office/drawing/2014/main" id="{9A4ADDCB-9BFD-954A-A6C2-D561759295D8}"/>
              </a:ext>
            </a:extLst>
          </p:cNvPr>
          <p:cNvSpPr txBox="1">
            <a:spLocks/>
          </p:cNvSpPr>
          <p:nvPr/>
        </p:nvSpPr>
        <p:spPr>
          <a:xfrm>
            <a:off x="963260" y="6894286"/>
            <a:ext cx="2275952" cy="333828"/>
          </a:xfrm>
          <a:prstGeom prst="rect">
            <a:avLst/>
          </a:prstGeom>
        </p:spPr>
        <p:txBody>
          <a:bodyPr wrap="none" lIns="0" tIns="0" rIns="0" bIns="0" anchor="ctr" anchorCtr="0"/>
          <a:lstStyle>
            <a:defPPr>
              <a:defRPr lang="en-US"/>
            </a:defPPr>
            <a:lvl1pPr marL="0" algn="l" defTabSz="914400" rtl="0" eaLnBrk="1" latinLnBrk="0" hangingPunct="1">
              <a:defRPr sz="1000" b="0" i="1" kern="1200">
                <a:solidFill>
                  <a:schemeClr val="tx1"/>
                </a:solidFill>
                <a:latin typeface="Fira Sans" panose="020B0503050000020004" pitchFamily="34" charset="0"/>
                <a:ea typeface="Fira Sans" panose="020B05030500000200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lumMod val="65000"/>
                  </a:schemeClr>
                </a:solidFill>
                <a:latin typeface="Calibri" panose="020F0502020204030204" pitchFamily="34" charset="0"/>
                <a:cs typeface="Calibri" panose="020F0502020204030204" pitchFamily="34" charset="0"/>
              </a:rPr>
              <a:t>Engine of Impact </a:t>
            </a:r>
            <a:r>
              <a:rPr lang="en-US" i="0" dirty="0">
                <a:solidFill>
                  <a:schemeClr val="bg1">
                    <a:lumMod val="65000"/>
                  </a:schemeClr>
                </a:solidFill>
                <a:latin typeface="Calibri" panose="020F0502020204030204" pitchFamily="34" charset="0"/>
                <a:cs typeface="Calibri" panose="020F0502020204030204" pitchFamily="34" charset="0"/>
              </a:rPr>
              <a:t>Board Giving Tool</a:t>
            </a:r>
          </a:p>
        </p:txBody>
      </p:sp>
      <p:sp>
        <p:nvSpPr>
          <p:cNvPr id="22" name="TextBox 21">
            <a:extLst>
              <a:ext uri="{FF2B5EF4-FFF2-40B4-BE49-F238E27FC236}">
                <a16:creationId xmlns:a16="http://schemas.microsoft.com/office/drawing/2014/main" id="{C606BD9D-C231-7242-B9F4-53D034A5C291}"/>
              </a:ext>
            </a:extLst>
          </p:cNvPr>
          <p:cNvSpPr txBox="1"/>
          <p:nvPr/>
        </p:nvSpPr>
        <p:spPr>
          <a:xfrm>
            <a:off x="10104885" y="0"/>
            <a:ext cx="2852057" cy="7768682"/>
          </a:xfrm>
          <a:prstGeom prst="rect">
            <a:avLst/>
          </a:prstGeom>
          <a:solidFill>
            <a:srgbClr val="F8C32F">
              <a:alpha val="90000"/>
            </a:srgbClr>
          </a:solidFill>
        </p:spPr>
        <p:txBody>
          <a:bodyPr wrap="square" lIns="228600" tIns="0" rIns="228600" bIns="0" rtlCol="0" anchor="t" anchorCtr="0">
            <a:noAutofit/>
          </a:bodyPr>
          <a:lstStyle/>
          <a:p>
            <a:pPr algn="ctr">
              <a:lnSpc>
                <a:spcPts val="2400"/>
              </a:lnSpc>
              <a:spcAft>
                <a:spcPts val="1200"/>
              </a:spcAft>
            </a:pPr>
            <a:endParaRPr lang="en-US" sz="2400" dirty="0">
              <a:latin typeface="Calibri" panose="020F0502020204030204" pitchFamily="34" charset="0"/>
              <a:ea typeface="Fira Sans" panose="020B0503050000020004" pitchFamily="34" charset="0"/>
              <a:cs typeface="Calibri" panose="020F0502020204030204" pitchFamily="34" charset="0"/>
            </a:endParaRPr>
          </a:p>
          <a:p>
            <a:pPr algn="ctr">
              <a:lnSpc>
                <a:spcPts val="2400"/>
              </a:lnSpc>
              <a:spcAft>
                <a:spcPts val="1200"/>
              </a:spcAft>
            </a:pPr>
            <a:r>
              <a:rPr lang="en-US" sz="2400" dirty="0">
                <a:latin typeface="Calibri" panose="020F0502020204030204" pitchFamily="34" charset="0"/>
                <a:ea typeface="Fira Sans" panose="020B0503050000020004" pitchFamily="34" charset="0"/>
                <a:cs typeface="Calibri" panose="020F0502020204030204" pitchFamily="34" charset="0"/>
              </a:rPr>
              <a:t>Instructions</a:t>
            </a:r>
          </a:p>
          <a:p>
            <a:pPr marL="228600" indent="-228600">
              <a:lnSpc>
                <a:spcPts val="1200"/>
              </a:lnSpc>
              <a:spcAft>
                <a:spcPts val="1200"/>
              </a:spcAft>
              <a:buFont typeface="+mj-lt"/>
              <a:buAutoNum type="arabicPeriod"/>
            </a:pPr>
            <a:r>
              <a:rPr lang="en-US" sz="1000" dirty="0">
                <a:latin typeface="Calibri" panose="020F0502020204030204" pitchFamily="34" charset="0"/>
                <a:ea typeface="Fira Sans" panose="020B0503050000020004" pitchFamily="34" charset="0"/>
                <a:cs typeface="Calibri" panose="020F0502020204030204" pitchFamily="34" charset="0"/>
              </a:rPr>
              <a:t>Collect data both on board members’ contributions to your organization and on overall giving to the organization for each of the past five years. </a:t>
            </a:r>
          </a:p>
          <a:p>
            <a:pPr marL="228600" indent="-228600">
              <a:lnSpc>
                <a:spcPts val="1200"/>
              </a:lnSpc>
              <a:spcAft>
                <a:spcPts val="1200"/>
              </a:spcAft>
              <a:buFont typeface="+mj-lt"/>
              <a:buAutoNum type="arabicPeriod"/>
            </a:pPr>
            <a:r>
              <a:rPr lang="en-US" sz="1000" dirty="0">
                <a:latin typeface="Calibri" panose="020F0502020204030204" pitchFamily="34" charset="0"/>
                <a:ea typeface="Fira Sans" panose="020B0503050000020004" pitchFamily="34" charset="0"/>
                <a:cs typeface="Calibri" panose="020F0502020204030204" pitchFamily="34" charset="0"/>
              </a:rPr>
              <a:t>For each year, calculate the percentage of overall giving that came from board members.</a:t>
            </a:r>
          </a:p>
          <a:p>
            <a:pPr marL="228600" indent="-228600">
              <a:lnSpc>
                <a:spcPts val="1200"/>
              </a:lnSpc>
              <a:spcAft>
                <a:spcPts val="1200"/>
              </a:spcAft>
              <a:buFont typeface="+mj-lt"/>
              <a:buAutoNum type="arabicPeriod"/>
            </a:pPr>
            <a:r>
              <a:rPr lang="en-US" sz="1000" dirty="0">
                <a:latin typeface="Calibri" panose="020F0502020204030204" pitchFamily="34" charset="0"/>
                <a:ea typeface="Fira Sans" panose="020B0503050000020004" pitchFamily="34" charset="0"/>
                <a:cs typeface="Calibri" panose="020F0502020204030204" pitchFamily="34" charset="0"/>
              </a:rPr>
              <a:t>To replace sample data with data from your organization, right-click over the bar graph and select “Edit Data.”</a:t>
            </a:r>
          </a:p>
          <a:p>
            <a:pPr marL="228600" indent="-228600">
              <a:lnSpc>
                <a:spcPts val="1200"/>
              </a:lnSpc>
              <a:spcAft>
                <a:spcPts val="1200"/>
              </a:spcAft>
              <a:buFont typeface="+mj-lt"/>
              <a:buAutoNum type="arabicPeriod"/>
            </a:pPr>
            <a:r>
              <a:rPr lang="en-US" sz="1000" dirty="0">
                <a:latin typeface="Calibri" panose="020F0502020204030204" pitchFamily="34" charset="0"/>
                <a:ea typeface="Fira Sans" panose="020B0503050000020004" pitchFamily="34" charset="0"/>
                <a:cs typeface="Calibri" panose="020F0502020204030204" pitchFamily="34" charset="0"/>
              </a:rPr>
              <a:t>Enter data into the linked Excel spreadsheet. (The numbers that you enter will show total board giving expressed as a percentage of overall giving.)</a:t>
            </a:r>
          </a:p>
          <a:p>
            <a:pPr marL="228600" indent="-228600">
              <a:lnSpc>
                <a:spcPts val="1200"/>
              </a:lnSpc>
              <a:spcAft>
                <a:spcPts val="1200"/>
              </a:spcAft>
              <a:buFont typeface="+mj-lt"/>
              <a:buAutoNum type="arabicPeriod"/>
            </a:pPr>
            <a:r>
              <a:rPr lang="en-US" sz="1000" dirty="0">
                <a:latin typeface="Calibri" panose="020F0502020204030204" pitchFamily="34" charset="0"/>
                <a:ea typeface="Fira Sans" panose="020B0503050000020004" pitchFamily="34" charset="0"/>
                <a:cs typeface="Calibri" panose="020F0502020204030204" pitchFamily="34" charset="0"/>
              </a:rPr>
              <a:t>Once you complete the data entry process, delete this text box by right-clicking over the box and selecting “Cut.” </a:t>
            </a:r>
          </a:p>
        </p:txBody>
      </p:sp>
      <p:graphicFrame>
        <p:nvGraphicFramePr>
          <p:cNvPr id="12" name="Chart 11">
            <a:extLst>
              <a:ext uri="{FF2B5EF4-FFF2-40B4-BE49-F238E27FC236}">
                <a16:creationId xmlns:a16="http://schemas.microsoft.com/office/drawing/2014/main" id="{1D94EC70-98A9-AE48-BA6F-4A820B4D76C4}"/>
              </a:ext>
            </a:extLst>
          </p:cNvPr>
          <p:cNvGraphicFramePr/>
          <p:nvPr>
            <p:extLst>
              <p:ext uri="{D42A27DB-BD31-4B8C-83A1-F6EECF244321}">
                <p14:modId xmlns:p14="http://schemas.microsoft.com/office/powerpoint/2010/main" val="2372430528"/>
              </p:ext>
            </p:extLst>
          </p:nvPr>
        </p:nvGraphicFramePr>
        <p:xfrm>
          <a:off x="1083973" y="1959430"/>
          <a:ext cx="7890454" cy="471007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FBF60455-C6FC-DE49-8342-3ED9054D2D8B}"/>
              </a:ext>
            </a:extLst>
          </p:cNvPr>
          <p:cNvSpPr txBox="1"/>
          <p:nvPr/>
        </p:nvSpPr>
        <p:spPr>
          <a:xfrm>
            <a:off x="10410" y="1535238"/>
            <a:ext cx="10058400" cy="750807"/>
          </a:xfrm>
          <a:prstGeom prst="rect">
            <a:avLst/>
          </a:prstGeom>
          <a:noFill/>
        </p:spPr>
        <p:txBody>
          <a:bodyPr wrap="square" lIns="457200" tIns="342900" rIns="457200" bIns="0" rtlCol="0" anchor="t" anchorCtr="0">
            <a:noAutofit/>
          </a:bodyPr>
          <a:lstStyle/>
          <a:p>
            <a:pPr algn="ctr"/>
            <a:r>
              <a:rPr lang="en-US" sz="1600" b="1" dirty="0">
                <a:latin typeface="Calibri" panose="020F0502020204030204" pitchFamily="34" charset="0"/>
                <a:ea typeface="Fira Sans" panose="020B0503050000020004" pitchFamily="34" charset="0"/>
                <a:cs typeface="Calibri" panose="020F0502020204030204" pitchFamily="34" charset="0"/>
              </a:rPr>
              <a:t>Board Giving as a Portion of Overall Giving to the Organization</a:t>
            </a:r>
          </a:p>
        </p:txBody>
      </p:sp>
      <p:grpSp>
        <p:nvGrpSpPr>
          <p:cNvPr id="10" name="Group 9">
            <a:extLst>
              <a:ext uri="{FF2B5EF4-FFF2-40B4-BE49-F238E27FC236}">
                <a16:creationId xmlns:a16="http://schemas.microsoft.com/office/drawing/2014/main" id="{CA35CF30-81CF-ED46-B0E7-00B2BD02C553}"/>
              </a:ext>
            </a:extLst>
          </p:cNvPr>
          <p:cNvGrpSpPr/>
          <p:nvPr/>
        </p:nvGrpSpPr>
        <p:grpSpPr>
          <a:xfrm>
            <a:off x="457200" y="6894135"/>
            <a:ext cx="506060" cy="422729"/>
            <a:chOff x="4776170" y="7139633"/>
            <a:chExt cx="506060" cy="422729"/>
          </a:xfrm>
        </p:grpSpPr>
        <p:sp>
          <p:nvSpPr>
            <p:cNvPr id="13" name="Oval 12">
              <a:extLst>
                <a:ext uri="{FF2B5EF4-FFF2-40B4-BE49-F238E27FC236}">
                  <a16:creationId xmlns:a16="http://schemas.microsoft.com/office/drawing/2014/main" id="{F6B854E4-D2FE-9449-B083-7E899377D52F}"/>
                </a:ext>
              </a:extLst>
            </p:cNvPr>
            <p:cNvSpPr/>
            <p:nvPr/>
          </p:nvSpPr>
          <p:spPr>
            <a:xfrm>
              <a:off x="4860890" y="7139633"/>
              <a:ext cx="336620" cy="336620"/>
            </a:xfrm>
            <a:prstGeom prst="ellipse">
              <a:avLst/>
            </a:prstGeom>
            <a:solidFill>
              <a:srgbClr val="F8C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3">
              <a:extLst>
                <a:ext uri="{FF2B5EF4-FFF2-40B4-BE49-F238E27FC236}">
                  <a16:creationId xmlns:a16="http://schemas.microsoft.com/office/drawing/2014/main" id="{6095FF4A-FC48-3B49-9CAF-9B20F8581EA1}"/>
                </a:ext>
              </a:extLst>
            </p:cNvPr>
            <p:cNvSpPr txBox="1">
              <a:spLocks/>
            </p:cNvSpPr>
            <p:nvPr/>
          </p:nvSpPr>
          <p:spPr>
            <a:xfrm>
              <a:off x="4776170" y="7148554"/>
              <a:ext cx="506060" cy="413808"/>
            </a:xfrm>
            <a:prstGeom prst="rect">
              <a:avLst/>
            </a:prstGeom>
          </p:spPr>
          <p:txBody>
            <a:bodyPr/>
            <a:lstStyle>
              <a:defPPr>
                <a:defRPr lang="en-US"/>
              </a:defPPr>
              <a:lvl1pPr marL="0" algn="ctr" defTabSz="914400" rtl="0" eaLnBrk="1" latinLnBrk="0" hangingPunct="1">
                <a:defRPr sz="1000" kern="1200">
                  <a:solidFill>
                    <a:schemeClr val="tx1"/>
                  </a:solidFill>
                  <a:latin typeface="Fira Sans" panose="020B0503050000020004" pitchFamily="34" charset="0"/>
                  <a:ea typeface="Fira Sans" panose="020B05030500000200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7CEEF4-9724-5446-829C-571502269952}" type="slidenum">
                <a:rPr lang="en-US" sz="1400" smtClean="0">
                  <a:solidFill>
                    <a:schemeClr val="bg1"/>
                  </a:solidFill>
                </a:rPr>
                <a:pPr/>
                <a:t>7</a:t>
              </a:fld>
              <a:endParaRPr lang="en-US" sz="1400" dirty="0">
                <a:solidFill>
                  <a:schemeClr val="bg1"/>
                </a:solidFill>
              </a:endParaRPr>
            </a:p>
          </p:txBody>
        </p:sp>
      </p:grpSp>
    </p:spTree>
    <p:extLst>
      <p:ext uri="{BB962C8B-B14F-4D97-AF65-F5344CB8AC3E}">
        <p14:creationId xmlns:p14="http://schemas.microsoft.com/office/powerpoint/2010/main" val="3188839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6EE739-D8D3-454C-A7AC-CB7E22FCDCC8}"/>
              </a:ext>
            </a:extLst>
          </p:cNvPr>
          <p:cNvSpPr>
            <a:spLocks noGrp="1"/>
          </p:cNvSpPr>
          <p:nvPr>
            <p:ph type="title"/>
          </p:nvPr>
        </p:nvSpPr>
        <p:spPr/>
        <p:txBody>
          <a:bodyPr/>
          <a:lstStyle/>
          <a:p>
            <a:r>
              <a:rPr lang="en-US" dirty="0"/>
              <a:t>  </a:t>
            </a:r>
          </a:p>
        </p:txBody>
      </p:sp>
      <p:sp>
        <p:nvSpPr>
          <p:cNvPr id="7" name="Footer Placeholder 2">
            <a:extLst>
              <a:ext uri="{FF2B5EF4-FFF2-40B4-BE49-F238E27FC236}">
                <a16:creationId xmlns:a16="http://schemas.microsoft.com/office/drawing/2014/main" id="{9A4ADDCB-9BFD-954A-A6C2-D561759295D8}"/>
              </a:ext>
            </a:extLst>
          </p:cNvPr>
          <p:cNvSpPr txBox="1">
            <a:spLocks/>
          </p:cNvSpPr>
          <p:nvPr/>
        </p:nvSpPr>
        <p:spPr>
          <a:xfrm>
            <a:off x="963260" y="6894286"/>
            <a:ext cx="2275952" cy="333828"/>
          </a:xfrm>
          <a:prstGeom prst="rect">
            <a:avLst/>
          </a:prstGeom>
        </p:spPr>
        <p:txBody>
          <a:bodyPr wrap="none" lIns="0" tIns="0" rIns="0" bIns="0" anchor="ctr" anchorCtr="0"/>
          <a:lstStyle>
            <a:defPPr>
              <a:defRPr lang="en-US"/>
            </a:defPPr>
            <a:lvl1pPr marL="0" algn="l" defTabSz="914400" rtl="0" eaLnBrk="1" latinLnBrk="0" hangingPunct="1">
              <a:defRPr sz="1000" b="0" i="1" kern="1200">
                <a:solidFill>
                  <a:schemeClr val="tx1"/>
                </a:solidFill>
                <a:latin typeface="Fira Sans" panose="020B0503050000020004" pitchFamily="34" charset="0"/>
                <a:ea typeface="Fira Sans" panose="020B05030500000200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lumMod val="65000"/>
                  </a:schemeClr>
                </a:solidFill>
                <a:latin typeface="Calibri" panose="020F0502020204030204" pitchFamily="34" charset="0"/>
                <a:cs typeface="Calibri" panose="020F0502020204030204" pitchFamily="34" charset="0"/>
              </a:rPr>
              <a:t>Engine of Impact </a:t>
            </a:r>
            <a:r>
              <a:rPr lang="en-US" i="0" dirty="0">
                <a:solidFill>
                  <a:schemeClr val="bg1">
                    <a:lumMod val="65000"/>
                  </a:schemeClr>
                </a:solidFill>
                <a:latin typeface="Calibri" panose="020F0502020204030204" pitchFamily="34" charset="0"/>
                <a:cs typeface="Calibri" panose="020F0502020204030204" pitchFamily="34" charset="0"/>
              </a:rPr>
              <a:t>Board Giving Tool</a:t>
            </a:r>
          </a:p>
        </p:txBody>
      </p:sp>
      <p:sp>
        <p:nvSpPr>
          <p:cNvPr id="14" name="TextBox 13">
            <a:extLst>
              <a:ext uri="{FF2B5EF4-FFF2-40B4-BE49-F238E27FC236}">
                <a16:creationId xmlns:a16="http://schemas.microsoft.com/office/drawing/2014/main" id="{FBF60455-C6FC-DE49-8342-3ED9054D2D8B}"/>
              </a:ext>
            </a:extLst>
          </p:cNvPr>
          <p:cNvSpPr txBox="1"/>
          <p:nvPr/>
        </p:nvSpPr>
        <p:spPr>
          <a:xfrm>
            <a:off x="457200" y="1607757"/>
            <a:ext cx="9144000" cy="946517"/>
          </a:xfrm>
          <a:prstGeom prst="rect">
            <a:avLst/>
          </a:prstGeom>
          <a:noFill/>
        </p:spPr>
        <p:txBody>
          <a:bodyPr wrap="square" lIns="457200" tIns="342900" rIns="457200" bIns="0" rtlCol="0" anchor="t" anchorCtr="0">
            <a:noAutofit/>
          </a:bodyPr>
          <a:lstStyle/>
          <a:p>
            <a:pPr>
              <a:spcAft>
                <a:spcPts val="1200"/>
              </a:spcAft>
            </a:pPr>
            <a:endParaRPr lang="en-US" sz="1600" dirty="0">
              <a:latin typeface="Calibri" panose="020F0502020204030204" pitchFamily="34" charset="0"/>
              <a:ea typeface="Fira Sans" panose="020B05030500000200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C606BD9D-C231-7242-B9F4-53D034A5C291}"/>
              </a:ext>
            </a:extLst>
          </p:cNvPr>
          <p:cNvSpPr txBox="1"/>
          <p:nvPr/>
        </p:nvSpPr>
        <p:spPr>
          <a:xfrm>
            <a:off x="10104885" y="0"/>
            <a:ext cx="2852057" cy="7768682"/>
          </a:xfrm>
          <a:prstGeom prst="rect">
            <a:avLst/>
          </a:prstGeom>
          <a:solidFill>
            <a:srgbClr val="F8C32F">
              <a:alpha val="90000"/>
            </a:srgbClr>
          </a:solidFill>
        </p:spPr>
        <p:txBody>
          <a:bodyPr wrap="square" lIns="114300" tIns="0" rIns="114300" bIns="0" rtlCol="0" anchor="t" anchorCtr="0">
            <a:noAutofit/>
          </a:bodyPr>
          <a:lstStyle/>
          <a:p>
            <a:pPr algn="ctr">
              <a:lnSpc>
                <a:spcPts val="2400"/>
              </a:lnSpc>
              <a:spcAft>
                <a:spcPts val="1200"/>
              </a:spcAft>
            </a:pPr>
            <a:endParaRPr lang="en-US" sz="2400">
              <a:latin typeface="Calibri" panose="020F0502020204030204" pitchFamily="34" charset="0"/>
              <a:ea typeface="Fira Sans" panose="020B0503050000020004" pitchFamily="34" charset="0"/>
              <a:cs typeface="Calibri" panose="020F0502020204030204" pitchFamily="34" charset="0"/>
            </a:endParaRPr>
          </a:p>
          <a:p>
            <a:pPr algn="ctr">
              <a:lnSpc>
                <a:spcPts val="2400"/>
              </a:lnSpc>
              <a:spcAft>
                <a:spcPts val="1200"/>
              </a:spcAft>
            </a:pPr>
            <a:r>
              <a:rPr lang="en-US" sz="2400">
                <a:latin typeface="Calibri" panose="020F0502020204030204" pitchFamily="34" charset="0"/>
                <a:ea typeface="Fira Sans" panose="020B0503050000020004" pitchFamily="34" charset="0"/>
                <a:cs typeface="Calibri" panose="020F0502020204030204" pitchFamily="34" charset="0"/>
              </a:rPr>
              <a:t>Instructions</a:t>
            </a:r>
            <a:endParaRPr lang="en-US" sz="2400" dirty="0">
              <a:latin typeface="Calibri" panose="020F0502020204030204" pitchFamily="34" charset="0"/>
              <a:ea typeface="Fira Sans" panose="020B0503050000020004" pitchFamily="34" charset="0"/>
              <a:cs typeface="Calibri" panose="020F0502020204030204" pitchFamily="34" charset="0"/>
            </a:endParaRPr>
          </a:p>
          <a:p>
            <a:pPr marL="228600" indent="-228600">
              <a:lnSpc>
                <a:spcPts val="1200"/>
              </a:lnSpc>
              <a:spcAft>
                <a:spcPts val="600"/>
              </a:spcAft>
              <a:buFont typeface="+mj-lt"/>
              <a:buAutoNum type="arabicPeriod"/>
            </a:pPr>
            <a:r>
              <a:rPr lang="en-US" sz="1000" dirty="0">
                <a:latin typeface="Calibri" panose="020F0502020204030204" pitchFamily="34" charset="0"/>
                <a:ea typeface="Fira Sans" panose="020B0503050000020004" pitchFamily="34" charset="0"/>
                <a:cs typeface="Calibri" panose="020F0502020204030204" pitchFamily="34" charset="0"/>
              </a:rPr>
              <a:t>Collect historical data on board members’ contributions to your organization. Start by gathering relevant data for the past 15 years (if the history of your organization goes back that far) and then compile the data in three five-year segments. </a:t>
            </a:r>
          </a:p>
          <a:p>
            <a:pPr marL="228600" indent="-228600">
              <a:lnSpc>
                <a:spcPts val="1200"/>
              </a:lnSpc>
              <a:spcAft>
                <a:spcPts val="600"/>
              </a:spcAft>
              <a:buFont typeface="+mj-lt"/>
              <a:buAutoNum type="arabicPeriod"/>
            </a:pPr>
            <a:r>
              <a:rPr lang="en-US" sz="1000" dirty="0">
                <a:latin typeface="Calibri" panose="020F0502020204030204" pitchFamily="34" charset="0"/>
                <a:ea typeface="Fira Sans" panose="020B0503050000020004" pitchFamily="34" charset="0"/>
                <a:cs typeface="Calibri" panose="020F0502020204030204" pitchFamily="34" charset="0"/>
              </a:rPr>
              <a:t>If you have less than 15 years’ worth of data to include, then change replace the number (in blue) in the top heading.</a:t>
            </a:r>
          </a:p>
          <a:p>
            <a:pPr marL="228600" indent="-228600">
              <a:lnSpc>
                <a:spcPts val="1200"/>
              </a:lnSpc>
              <a:spcAft>
                <a:spcPts val="600"/>
              </a:spcAft>
              <a:buFont typeface="+mj-lt"/>
              <a:buAutoNum type="arabicPeriod"/>
            </a:pPr>
            <a:r>
              <a:rPr lang="en-US" sz="1000" dirty="0">
                <a:latin typeface="Calibri" panose="020F0502020204030204" pitchFamily="34" charset="0"/>
                <a:ea typeface="Fira Sans" panose="020B0503050000020004" pitchFamily="34" charset="0"/>
                <a:cs typeface="Calibri" panose="020F0502020204030204" pitchFamily="34" charset="0"/>
              </a:rPr>
              <a:t>The first bar graph reflects board members’ Participation Rate. To calculate the numbers that you will enter here, divide the number </a:t>
            </a:r>
            <a:br>
              <a:rPr lang="en-US" sz="1000" dirty="0">
                <a:latin typeface="Calibri" panose="020F0502020204030204" pitchFamily="34" charset="0"/>
                <a:ea typeface="Fira Sans" panose="020B0503050000020004" pitchFamily="34" charset="0"/>
                <a:cs typeface="Calibri" panose="020F0502020204030204" pitchFamily="34" charset="0"/>
              </a:rPr>
            </a:br>
            <a:r>
              <a:rPr lang="en-US" sz="1000" dirty="0">
                <a:latin typeface="Calibri" panose="020F0502020204030204" pitchFamily="34" charset="0"/>
                <a:ea typeface="Fira Sans" panose="020B0503050000020004" pitchFamily="34" charset="0"/>
                <a:cs typeface="Calibri" panose="020F0502020204030204" pitchFamily="34" charset="0"/>
              </a:rPr>
              <a:t>of board members who made a contribution during each five-year period by the total number of members who served on the </a:t>
            </a:r>
            <a:br>
              <a:rPr lang="en-US" sz="1000" dirty="0">
                <a:latin typeface="Calibri" panose="020F0502020204030204" pitchFamily="34" charset="0"/>
                <a:ea typeface="Fira Sans" panose="020B0503050000020004" pitchFamily="34" charset="0"/>
                <a:cs typeface="Calibri" panose="020F0502020204030204" pitchFamily="34" charset="0"/>
              </a:rPr>
            </a:br>
            <a:r>
              <a:rPr lang="en-US" sz="1000" dirty="0">
                <a:latin typeface="Calibri" panose="020F0502020204030204" pitchFamily="34" charset="0"/>
                <a:ea typeface="Fira Sans" panose="020B0503050000020004" pitchFamily="34" charset="0"/>
                <a:cs typeface="Calibri" panose="020F0502020204030204" pitchFamily="34" charset="0"/>
              </a:rPr>
              <a:t>board during that period. Convert each result into a percentage. </a:t>
            </a:r>
          </a:p>
          <a:p>
            <a:pPr marL="228600" indent="-228600">
              <a:lnSpc>
                <a:spcPts val="1200"/>
              </a:lnSpc>
              <a:spcAft>
                <a:spcPts val="600"/>
              </a:spcAft>
              <a:buFont typeface="+mj-lt"/>
              <a:buAutoNum type="arabicPeriod"/>
            </a:pPr>
            <a:r>
              <a:rPr lang="en-US" sz="1000" dirty="0">
                <a:latin typeface="Calibri" panose="020F0502020204030204" pitchFamily="34" charset="0"/>
                <a:ea typeface="Fira Sans" panose="020B0503050000020004" pitchFamily="34" charset="0"/>
                <a:cs typeface="Calibri" panose="020F0502020204030204" pitchFamily="34" charset="0"/>
              </a:rPr>
              <a:t>The second bar graph reflects Total Board Giving. To calculate the numbers that you will enter here, add up the financial contributions made by all board members during each five-year period. </a:t>
            </a:r>
          </a:p>
          <a:p>
            <a:pPr marL="228600" indent="-228600">
              <a:lnSpc>
                <a:spcPts val="1200"/>
              </a:lnSpc>
              <a:spcAft>
                <a:spcPts val="600"/>
              </a:spcAft>
              <a:buFont typeface="+mj-lt"/>
              <a:buAutoNum type="arabicPeriod"/>
            </a:pPr>
            <a:r>
              <a:rPr lang="en-US" sz="1000" dirty="0">
                <a:latin typeface="Calibri" panose="020F0502020204030204" pitchFamily="34" charset="0"/>
                <a:ea typeface="Fira Sans" panose="020B0503050000020004" pitchFamily="34" charset="0"/>
                <a:cs typeface="Calibri" panose="020F0502020204030204" pitchFamily="34" charset="0"/>
              </a:rPr>
              <a:t>The third bar graph reflects Median Gift Size as it applies to contributions by board members. To calculate the numbers that you will enter here, itemize the annual gifts made by all board members during each five-year period and list those gift amounts in ascending order. The gift that falls in the middle of that list will be the median gift for that period.</a:t>
            </a:r>
          </a:p>
          <a:p>
            <a:pPr marL="228600" indent="-228600">
              <a:lnSpc>
                <a:spcPts val="1200"/>
              </a:lnSpc>
              <a:spcAft>
                <a:spcPts val="600"/>
              </a:spcAft>
              <a:buFont typeface="+mj-lt"/>
              <a:buAutoNum type="arabicPeriod"/>
            </a:pPr>
            <a:r>
              <a:rPr lang="en-US" sz="1000" dirty="0">
                <a:latin typeface="Calibri" panose="020F0502020204030204" pitchFamily="34" charset="0"/>
                <a:ea typeface="Fira Sans" panose="020B0503050000020004" pitchFamily="34" charset="0"/>
                <a:cs typeface="Calibri" panose="020F0502020204030204" pitchFamily="34" charset="0"/>
              </a:rPr>
              <a:t>To replace sample data with data from your organization, right-click over each bar graph and select “Edit Data.”</a:t>
            </a:r>
          </a:p>
          <a:p>
            <a:pPr marL="228600" indent="-228600">
              <a:lnSpc>
                <a:spcPts val="1200"/>
              </a:lnSpc>
              <a:spcAft>
                <a:spcPts val="600"/>
              </a:spcAft>
              <a:buFont typeface="+mj-lt"/>
              <a:buAutoNum type="arabicPeriod"/>
            </a:pPr>
            <a:r>
              <a:rPr lang="en-US" sz="1000" dirty="0">
                <a:latin typeface="Calibri" panose="020F0502020204030204" pitchFamily="34" charset="0"/>
                <a:ea typeface="Fira Sans" panose="020B0503050000020004" pitchFamily="34" charset="0"/>
                <a:cs typeface="Calibri" panose="020F0502020204030204" pitchFamily="34" charset="0"/>
              </a:rPr>
              <a:t>Enter data into the linked Excel spreadsheet.</a:t>
            </a:r>
          </a:p>
          <a:p>
            <a:pPr marL="228600" indent="-228600">
              <a:lnSpc>
                <a:spcPts val="1200"/>
              </a:lnSpc>
              <a:spcAft>
                <a:spcPts val="1200"/>
              </a:spcAft>
              <a:buFont typeface="+mj-lt"/>
              <a:buAutoNum type="arabicPeriod"/>
            </a:pPr>
            <a:r>
              <a:rPr lang="en-US" sz="1000" dirty="0">
                <a:latin typeface="Calibri" panose="020F0502020204030204" pitchFamily="34" charset="0"/>
                <a:ea typeface="Fira Sans" panose="020B0503050000020004" pitchFamily="34" charset="0"/>
                <a:cs typeface="Calibri" panose="020F0502020204030204" pitchFamily="34" charset="0"/>
              </a:rPr>
              <a:t>After you enter data for your organization, you can change the blue-colored number to black. Once you complete the data entry process, you can delete this text box by right-clicking over the box and selecting “Cut.” </a:t>
            </a:r>
          </a:p>
        </p:txBody>
      </p:sp>
      <p:sp>
        <p:nvSpPr>
          <p:cNvPr id="17" name="Rectangle 5">
            <a:extLst>
              <a:ext uri="{FF2B5EF4-FFF2-40B4-BE49-F238E27FC236}">
                <a16:creationId xmlns:a16="http://schemas.microsoft.com/office/drawing/2014/main" id="{4E5A3598-F986-AB4C-947E-83F443D92C56}"/>
              </a:ext>
            </a:extLst>
          </p:cNvPr>
          <p:cNvSpPr>
            <a:spLocks noChangeArrowheads="1"/>
          </p:cNvSpPr>
          <p:nvPr/>
        </p:nvSpPr>
        <p:spPr bwMode="gray">
          <a:xfrm>
            <a:off x="758420" y="2522360"/>
            <a:ext cx="249762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defTabSz="895350" eaLnBrk="1" hangingPunct="1">
              <a:buSzPct val="120000"/>
            </a:pPr>
            <a:r>
              <a:rPr lang="en-US" sz="1400" b="1" dirty="0"/>
              <a:t>Participation Rate</a:t>
            </a:r>
          </a:p>
          <a:p>
            <a:pPr algn="ctr" defTabSz="895350" eaLnBrk="1" hangingPunct="1">
              <a:buSzPct val="120000"/>
            </a:pPr>
            <a:r>
              <a:rPr lang="en-US" sz="1000" dirty="0"/>
              <a:t>Percentage of board members who made a gift</a:t>
            </a:r>
          </a:p>
        </p:txBody>
      </p:sp>
      <p:sp>
        <p:nvSpPr>
          <p:cNvPr id="18" name="Rectangle 6">
            <a:extLst>
              <a:ext uri="{FF2B5EF4-FFF2-40B4-BE49-F238E27FC236}">
                <a16:creationId xmlns:a16="http://schemas.microsoft.com/office/drawing/2014/main" id="{4D6F2426-CC00-BD42-8EBA-B7045A9350B8}"/>
              </a:ext>
            </a:extLst>
          </p:cNvPr>
          <p:cNvSpPr>
            <a:spLocks noChangeArrowheads="1"/>
          </p:cNvSpPr>
          <p:nvPr/>
        </p:nvSpPr>
        <p:spPr bwMode="gray">
          <a:xfrm>
            <a:off x="3898597" y="2522360"/>
            <a:ext cx="21584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defTabSz="895350" eaLnBrk="1" hangingPunct="1">
              <a:buSzPct val="120000"/>
            </a:pPr>
            <a:r>
              <a:rPr lang="en-US" sz="1400" b="1" dirty="0"/>
              <a:t>Total Board Giving</a:t>
            </a:r>
          </a:p>
          <a:p>
            <a:pPr algn="ctr" defTabSz="895350" eaLnBrk="1" hangingPunct="1">
              <a:buSzPct val="120000"/>
            </a:pPr>
            <a:r>
              <a:rPr lang="en-US" sz="1000" dirty="0"/>
              <a:t>Sum of all gifts by board members</a:t>
            </a:r>
          </a:p>
        </p:txBody>
      </p:sp>
      <p:sp>
        <p:nvSpPr>
          <p:cNvPr id="19" name="Rectangle 7">
            <a:extLst>
              <a:ext uri="{FF2B5EF4-FFF2-40B4-BE49-F238E27FC236}">
                <a16:creationId xmlns:a16="http://schemas.microsoft.com/office/drawing/2014/main" id="{88FB6EE9-13B2-7446-9E7C-2E739E348257}"/>
              </a:ext>
            </a:extLst>
          </p:cNvPr>
          <p:cNvSpPr>
            <a:spLocks noChangeArrowheads="1"/>
          </p:cNvSpPr>
          <p:nvPr/>
        </p:nvSpPr>
        <p:spPr bwMode="gray">
          <a:xfrm>
            <a:off x="6974679" y="2522360"/>
            <a:ext cx="210799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defTabSz="895350" eaLnBrk="1" hangingPunct="1">
              <a:buSzPct val="120000"/>
            </a:pPr>
            <a:r>
              <a:rPr lang="en-US" sz="1400" b="1" dirty="0"/>
              <a:t>Median Gift Size</a:t>
            </a:r>
          </a:p>
          <a:p>
            <a:pPr algn="ctr" defTabSz="895350" eaLnBrk="1" hangingPunct="1">
              <a:buSzPct val="120000"/>
            </a:pPr>
            <a:r>
              <a:rPr lang="en-US" sz="1000" dirty="0"/>
              <a:t>Among board members who made a gift</a:t>
            </a:r>
          </a:p>
        </p:txBody>
      </p:sp>
      <p:graphicFrame>
        <p:nvGraphicFramePr>
          <p:cNvPr id="20" name="Chart 19">
            <a:extLst>
              <a:ext uri="{FF2B5EF4-FFF2-40B4-BE49-F238E27FC236}">
                <a16:creationId xmlns:a16="http://schemas.microsoft.com/office/drawing/2014/main" id="{0AD802AF-75F4-B642-B371-78B267BFF61B}"/>
              </a:ext>
            </a:extLst>
          </p:cNvPr>
          <p:cNvGraphicFramePr/>
          <p:nvPr>
            <p:extLst>
              <p:ext uri="{D42A27DB-BD31-4B8C-83A1-F6EECF244321}">
                <p14:modId xmlns:p14="http://schemas.microsoft.com/office/powerpoint/2010/main" val="2180679755"/>
              </p:ext>
            </p:extLst>
          </p:nvPr>
        </p:nvGraphicFramePr>
        <p:xfrm>
          <a:off x="3418318" y="2743200"/>
          <a:ext cx="3119021" cy="33356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a:extLst>
              <a:ext uri="{FF2B5EF4-FFF2-40B4-BE49-F238E27FC236}">
                <a16:creationId xmlns:a16="http://schemas.microsoft.com/office/drawing/2014/main" id="{7A01BBCD-43ED-1743-BB4D-35E381F6294E}"/>
              </a:ext>
            </a:extLst>
          </p:cNvPr>
          <p:cNvGraphicFramePr/>
          <p:nvPr>
            <p:extLst>
              <p:ext uri="{D42A27DB-BD31-4B8C-83A1-F6EECF244321}">
                <p14:modId xmlns:p14="http://schemas.microsoft.com/office/powerpoint/2010/main" val="2687183142"/>
              </p:ext>
            </p:extLst>
          </p:nvPr>
        </p:nvGraphicFramePr>
        <p:xfrm>
          <a:off x="524535" y="2707026"/>
          <a:ext cx="2965390" cy="33817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a:extLst>
              <a:ext uri="{FF2B5EF4-FFF2-40B4-BE49-F238E27FC236}">
                <a16:creationId xmlns:a16="http://schemas.microsoft.com/office/drawing/2014/main" id="{FE09CF87-BCC8-F74C-B18A-2B7243B83DF4}"/>
              </a:ext>
            </a:extLst>
          </p:cNvPr>
          <p:cNvGraphicFramePr/>
          <p:nvPr>
            <p:extLst>
              <p:ext uri="{D42A27DB-BD31-4B8C-83A1-F6EECF244321}">
                <p14:modId xmlns:p14="http://schemas.microsoft.com/office/powerpoint/2010/main" val="3251981963"/>
              </p:ext>
            </p:extLst>
          </p:nvPr>
        </p:nvGraphicFramePr>
        <p:xfrm>
          <a:off x="6537340" y="2779776"/>
          <a:ext cx="2982676" cy="3302766"/>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a:extLst>
              <a:ext uri="{FF2B5EF4-FFF2-40B4-BE49-F238E27FC236}">
                <a16:creationId xmlns:a16="http://schemas.microsoft.com/office/drawing/2014/main" id="{FBF60455-C6FC-DE49-8342-3ED9054D2D8B}"/>
              </a:ext>
            </a:extLst>
          </p:cNvPr>
          <p:cNvSpPr txBox="1"/>
          <p:nvPr/>
        </p:nvSpPr>
        <p:spPr>
          <a:xfrm>
            <a:off x="-115448" y="1611742"/>
            <a:ext cx="10173848" cy="750807"/>
          </a:xfrm>
          <a:prstGeom prst="rect">
            <a:avLst/>
          </a:prstGeom>
          <a:noFill/>
        </p:spPr>
        <p:txBody>
          <a:bodyPr wrap="square" lIns="457200" tIns="342900" rIns="457200" bIns="0" rtlCol="0" anchor="t" anchorCtr="0">
            <a:noAutofit/>
          </a:bodyPr>
          <a:lstStyle/>
          <a:p>
            <a:pPr algn="ctr"/>
            <a:r>
              <a:rPr lang="en-US" sz="1600" b="1" dirty="0">
                <a:latin typeface="Calibri" panose="020F0502020204030204" pitchFamily="34" charset="0"/>
                <a:ea typeface="Fira Sans" panose="020B0503050000020004" pitchFamily="34" charset="0"/>
                <a:cs typeface="Calibri" panose="020F0502020204030204" pitchFamily="34" charset="0"/>
              </a:rPr>
              <a:t>Trends in Giving Over the Past </a:t>
            </a:r>
            <a:r>
              <a:rPr lang="en-US" sz="1600" b="1" dirty="0">
                <a:solidFill>
                  <a:schemeClr val="accent1"/>
                </a:solidFill>
                <a:latin typeface="Calibri" panose="020F0502020204030204" pitchFamily="34" charset="0"/>
                <a:ea typeface="Fira Sans" panose="020B0503050000020004" pitchFamily="34" charset="0"/>
                <a:cs typeface="Calibri" panose="020F0502020204030204" pitchFamily="34" charset="0"/>
              </a:rPr>
              <a:t>15</a:t>
            </a:r>
            <a:r>
              <a:rPr lang="en-US" sz="1600" b="1" dirty="0">
                <a:latin typeface="Calibri" panose="020F0502020204030204" pitchFamily="34" charset="0"/>
                <a:ea typeface="Fira Sans" panose="020B0503050000020004" pitchFamily="34" charset="0"/>
                <a:cs typeface="Calibri" panose="020F0502020204030204" pitchFamily="34" charset="0"/>
              </a:rPr>
              <a:t> Years</a:t>
            </a:r>
          </a:p>
        </p:txBody>
      </p:sp>
      <p:grpSp>
        <p:nvGrpSpPr>
          <p:cNvPr id="16" name="Group 15">
            <a:extLst>
              <a:ext uri="{FF2B5EF4-FFF2-40B4-BE49-F238E27FC236}">
                <a16:creationId xmlns:a16="http://schemas.microsoft.com/office/drawing/2014/main" id="{CA35CF30-81CF-ED46-B0E7-00B2BD02C553}"/>
              </a:ext>
            </a:extLst>
          </p:cNvPr>
          <p:cNvGrpSpPr/>
          <p:nvPr/>
        </p:nvGrpSpPr>
        <p:grpSpPr>
          <a:xfrm>
            <a:off x="457200" y="6894135"/>
            <a:ext cx="506060" cy="422729"/>
            <a:chOff x="4776170" y="7139633"/>
            <a:chExt cx="506060" cy="422729"/>
          </a:xfrm>
        </p:grpSpPr>
        <p:sp>
          <p:nvSpPr>
            <p:cNvPr id="24" name="Oval 23">
              <a:extLst>
                <a:ext uri="{FF2B5EF4-FFF2-40B4-BE49-F238E27FC236}">
                  <a16:creationId xmlns:a16="http://schemas.microsoft.com/office/drawing/2014/main" id="{F6B854E4-D2FE-9449-B083-7E899377D52F}"/>
                </a:ext>
              </a:extLst>
            </p:cNvPr>
            <p:cNvSpPr/>
            <p:nvPr/>
          </p:nvSpPr>
          <p:spPr>
            <a:xfrm>
              <a:off x="4860890" y="7139633"/>
              <a:ext cx="336620" cy="336620"/>
            </a:xfrm>
            <a:prstGeom prst="ellipse">
              <a:avLst/>
            </a:prstGeom>
            <a:solidFill>
              <a:srgbClr val="F8C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lide Number Placeholder 3">
              <a:extLst>
                <a:ext uri="{FF2B5EF4-FFF2-40B4-BE49-F238E27FC236}">
                  <a16:creationId xmlns:a16="http://schemas.microsoft.com/office/drawing/2014/main" id="{6095FF4A-FC48-3B49-9CAF-9B20F8581EA1}"/>
                </a:ext>
              </a:extLst>
            </p:cNvPr>
            <p:cNvSpPr txBox="1">
              <a:spLocks/>
            </p:cNvSpPr>
            <p:nvPr/>
          </p:nvSpPr>
          <p:spPr>
            <a:xfrm>
              <a:off x="4776170" y="7148554"/>
              <a:ext cx="506060" cy="413808"/>
            </a:xfrm>
            <a:prstGeom prst="rect">
              <a:avLst/>
            </a:prstGeom>
          </p:spPr>
          <p:txBody>
            <a:bodyPr/>
            <a:lstStyle>
              <a:defPPr>
                <a:defRPr lang="en-US"/>
              </a:defPPr>
              <a:lvl1pPr marL="0" algn="ctr" defTabSz="914400" rtl="0" eaLnBrk="1" latinLnBrk="0" hangingPunct="1">
                <a:defRPr sz="1000" kern="1200">
                  <a:solidFill>
                    <a:schemeClr val="tx1"/>
                  </a:solidFill>
                  <a:latin typeface="Fira Sans" panose="020B0503050000020004" pitchFamily="34" charset="0"/>
                  <a:ea typeface="Fira Sans" panose="020B05030500000200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7CEEF4-9724-5446-829C-571502269952}" type="slidenum">
                <a:rPr lang="en-US" sz="1400" smtClean="0">
                  <a:solidFill>
                    <a:schemeClr val="bg1"/>
                  </a:solidFill>
                </a:rPr>
                <a:pPr/>
                <a:t>8</a:t>
              </a:fld>
              <a:endParaRPr lang="en-US" sz="1400" dirty="0">
                <a:solidFill>
                  <a:schemeClr val="bg1"/>
                </a:solidFill>
              </a:endParaRPr>
            </a:p>
          </p:txBody>
        </p:sp>
      </p:grpSp>
    </p:spTree>
    <p:extLst>
      <p:ext uri="{BB962C8B-B14F-4D97-AF65-F5344CB8AC3E}">
        <p14:creationId xmlns:p14="http://schemas.microsoft.com/office/powerpoint/2010/main" val="836076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ESIZE" val="Yes"/>
</p:tagLst>
</file>

<file path=ppt/tags/tag2.xml><?xml version="1.0" encoding="utf-8"?>
<p:tagLst xmlns:a="http://schemas.openxmlformats.org/drawingml/2006/main" xmlns:r="http://schemas.openxmlformats.org/officeDocument/2006/relationships" xmlns:p="http://schemas.openxmlformats.org/presentationml/2006/main">
  <p:tag name="RESIZE" val="Yes"/>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1089</TotalTime>
  <Words>1620</Words>
  <Application>Microsoft Macintosh PowerPoint</Application>
  <PresentationFormat>Custom</PresentationFormat>
  <Paragraphs>103</Paragraphs>
  <Slides>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Fira Sans</vt:lpstr>
      <vt:lpstr>Office Theme</vt:lpstr>
      <vt:lpstr>PowerPoint Presentation</vt:lpstr>
      <vt:lpstr>PowerPoint Presentation</vt:lpstr>
      <vt:lpstr>PowerPoint Presentation</vt:lpstr>
      <vt:lpstr>  </vt:lpstr>
      <vt:lpstr>  </vt:lpstr>
      <vt:lpstr>  </vt:lpstr>
      <vt:lpstr>  </vt:lpstr>
      <vt:lpstr>  </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Verducci</dc:creator>
  <cp:lastModifiedBy>John Verducci</cp:lastModifiedBy>
  <cp:revision>145</cp:revision>
  <cp:lastPrinted>2018-02-20T23:13:27Z</cp:lastPrinted>
  <dcterms:created xsi:type="dcterms:W3CDTF">2018-01-29T18:04:05Z</dcterms:created>
  <dcterms:modified xsi:type="dcterms:W3CDTF">2018-02-22T20:31:51Z</dcterms:modified>
</cp:coreProperties>
</file>